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7" r:id="rId4"/>
    <p:sldId id="268" r:id="rId5"/>
    <p:sldId id="259" r:id="rId6"/>
    <p:sldId id="258" r:id="rId7"/>
    <p:sldId id="260" r:id="rId8"/>
    <p:sldId id="261" r:id="rId9"/>
    <p:sldId id="262" r:id="rId10"/>
    <p:sldId id="263" r:id="rId11"/>
    <p:sldId id="257" r:id="rId12"/>
    <p:sldId id="264" r:id="rId13"/>
    <p:sldId id="269" r:id="rId14"/>
    <p:sldId id="270" r:id="rId15"/>
    <p:sldId id="27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7BD172-B74C-462A-9192-34F6A1219A62}" type="datetimeFigureOut">
              <a:rPr lang="en-US" smtClean="0"/>
              <a:pPr/>
              <a:t>6/30/2011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65136-7C05-4162-816E-0A37C2E93E0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7BD172-B74C-462A-9192-34F6A1219A62}" type="datetimeFigureOut">
              <a:rPr lang="en-US" smtClean="0"/>
              <a:pPr/>
              <a:t>6/30/2011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65136-7C05-4162-816E-0A37C2E93E0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7BD172-B74C-462A-9192-34F6A1219A62}" type="datetimeFigureOut">
              <a:rPr lang="en-US" smtClean="0"/>
              <a:pPr/>
              <a:t>6/30/2011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65136-7C05-4162-816E-0A37C2E93E0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7BD172-B74C-462A-9192-34F6A1219A62}" type="datetimeFigureOut">
              <a:rPr lang="en-US" smtClean="0"/>
              <a:pPr/>
              <a:t>6/30/2011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65136-7C05-4162-816E-0A37C2E93E0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7BD172-B74C-462A-9192-34F6A1219A62}" type="datetimeFigureOut">
              <a:rPr lang="en-US" smtClean="0"/>
              <a:pPr/>
              <a:t>6/30/2011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65136-7C05-4162-816E-0A37C2E93E0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7BD172-B74C-462A-9192-34F6A1219A62}" type="datetimeFigureOut">
              <a:rPr lang="en-US" smtClean="0"/>
              <a:pPr/>
              <a:t>6/30/2011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65136-7C05-4162-816E-0A37C2E93E0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7BD172-B74C-462A-9192-34F6A1219A62}" type="datetimeFigureOut">
              <a:rPr lang="en-US" smtClean="0"/>
              <a:pPr/>
              <a:t>6/30/2011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E65136-7C05-4162-816E-0A37C2E93E0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7BD172-B74C-462A-9192-34F6A1219A62}" type="datetimeFigureOut">
              <a:rPr lang="en-US" smtClean="0"/>
              <a:pPr/>
              <a:t>6/30/2011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E65136-7C05-4162-816E-0A37C2E93E0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7BD172-B74C-462A-9192-34F6A1219A62}" type="datetimeFigureOut">
              <a:rPr lang="en-US" smtClean="0"/>
              <a:pPr/>
              <a:t>6/30/2011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E65136-7C05-4162-816E-0A37C2E93E0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7BD172-B74C-462A-9192-34F6A1219A62}" type="datetimeFigureOut">
              <a:rPr lang="en-US" smtClean="0"/>
              <a:pPr/>
              <a:t>6/30/2011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65136-7C05-4162-816E-0A37C2E93E0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7BD172-B74C-462A-9192-34F6A1219A62}" type="datetimeFigureOut">
              <a:rPr lang="en-US" smtClean="0"/>
              <a:pPr/>
              <a:t>6/30/2011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65136-7C05-4162-816E-0A37C2E93E0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7BD172-B74C-462A-9192-34F6A1219A62}" type="datetimeFigureOut">
              <a:rPr lang="en-US" smtClean="0"/>
              <a:pPr/>
              <a:t>6/30/2011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E65136-7C05-4162-816E-0A37C2E93E0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s-MX" dirty="0" smtClean="0"/>
              <a:t>En </a:t>
            </a:r>
            <a:r>
              <a:rPr lang="es-MX" dirty="0" smtClean="0"/>
              <a:t>la página de GM </a:t>
            </a:r>
            <a:r>
              <a:rPr lang="es-MX" dirty="0" err="1" smtClean="0"/>
              <a:t>GlobalConnect</a:t>
            </a:r>
            <a:r>
              <a:rPr lang="es-MX" dirty="0" smtClean="0"/>
              <a:t>, teclee </a:t>
            </a:r>
            <a:r>
              <a:rPr lang="es-MX" dirty="0" smtClean="0"/>
              <a:t>su usuario y</a:t>
            </a:r>
            <a:r>
              <a:rPr lang="es-MX" dirty="0" smtClean="0"/>
              <a:t> </a:t>
            </a:r>
            <a:r>
              <a:rPr lang="es-MX" dirty="0" smtClean="0"/>
              <a:t>contraseña…</a:t>
            </a:r>
            <a:endParaRPr lang="en-US" dirty="0"/>
          </a:p>
        </p:txBody>
      </p:sp>
      <p:pic>
        <p:nvPicPr>
          <p:cNvPr id="2" name="Picture 2"/>
          <p:cNvPicPr>
            <a:picLocks noChangeAspect="1" noChangeArrowheads="1"/>
          </p:cNvPicPr>
          <p:nvPr/>
        </p:nvPicPr>
        <p:blipFill>
          <a:blip r:embed="rId2" cstate="email"/>
          <a:srcRect/>
          <a:stretch>
            <a:fillRect/>
          </a:stretch>
        </p:blipFill>
        <p:spPr bwMode="auto">
          <a:xfrm>
            <a:off x="119269" y="1484149"/>
            <a:ext cx="8915400" cy="51452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email"/>
          <a:srcRect/>
          <a:stretch>
            <a:fillRect/>
          </a:stretch>
        </p:blipFill>
        <p:spPr bwMode="auto">
          <a:xfrm>
            <a:off x="685800" y="1524000"/>
            <a:ext cx="7667625" cy="5114925"/>
          </a:xfrm>
          <a:prstGeom prst="rect">
            <a:avLst/>
          </a:prstGeom>
          <a:noFill/>
          <a:ln w="9525">
            <a:noFill/>
            <a:miter lim="800000"/>
            <a:headEnd/>
            <a:tailEnd/>
          </a:ln>
        </p:spPr>
      </p:pic>
      <p:sp>
        <p:nvSpPr>
          <p:cNvPr id="5" name="Title 4"/>
          <p:cNvSpPr>
            <a:spLocks noGrp="1"/>
          </p:cNvSpPr>
          <p:nvPr>
            <p:ph type="title"/>
          </p:nvPr>
        </p:nvSpPr>
        <p:spPr>
          <a:xfrm>
            <a:off x="457200" y="274638"/>
            <a:ext cx="8229600" cy="868362"/>
          </a:xfrm>
        </p:spPr>
        <p:txBody>
          <a:bodyPr>
            <a:noAutofit/>
          </a:bodyPr>
          <a:lstStyle/>
          <a:p>
            <a:r>
              <a:rPr lang="es-MX" sz="4000" dirty="0" smtClean="0"/>
              <a:t>Ahora, dentro del menú, nuevamente, haga </a:t>
            </a:r>
            <a:r>
              <a:rPr lang="es-MX" sz="4000" dirty="0" smtClean="0"/>
              <a:t>clic en </a:t>
            </a:r>
            <a:r>
              <a:rPr lang="es-MX" sz="4000" b="1" dirty="0" smtClean="0"/>
              <a:t>Envío de Datos</a:t>
            </a:r>
            <a:r>
              <a:rPr lang="es-MX" sz="4000" dirty="0" smtClean="0"/>
              <a:t>…</a:t>
            </a:r>
            <a:endParaRPr lang="en-US" sz="4000" dirty="0"/>
          </a:p>
        </p:txBody>
      </p:sp>
      <p:cxnSp>
        <p:nvCxnSpPr>
          <p:cNvPr id="6" name="Straight Arrow Connector 5"/>
          <p:cNvCxnSpPr>
            <a:stCxn id="5" idx="2"/>
          </p:cNvCxnSpPr>
          <p:nvPr/>
        </p:nvCxnSpPr>
        <p:spPr>
          <a:xfrm rot="5400000">
            <a:off x="1333500" y="1485900"/>
            <a:ext cx="3581400" cy="28956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email"/>
          <a:srcRect/>
          <a:stretch>
            <a:fillRect/>
          </a:stretch>
        </p:blipFill>
        <p:spPr bwMode="auto">
          <a:xfrm>
            <a:off x="228600" y="1600200"/>
            <a:ext cx="8743950" cy="5038725"/>
          </a:xfrm>
          <a:prstGeom prst="rect">
            <a:avLst/>
          </a:prstGeom>
          <a:noFill/>
          <a:ln w="9525">
            <a:noFill/>
            <a:miter lim="800000"/>
            <a:headEnd/>
            <a:tailEnd/>
          </a:ln>
        </p:spPr>
      </p:pic>
      <p:sp>
        <p:nvSpPr>
          <p:cNvPr id="5" name="Title 4"/>
          <p:cNvSpPr>
            <a:spLocks noGrp="1"/>
          </p:cNvSpPr>
          <p:nvPr>
            <p:ph type="title"/>
          </p:nvPr>
        </p:nvSpPr>
        <p:spPr/>
        <p:txBody>
          <a:bodyPr>
            <a:noAutofit/>
          </a:bodyPr>
          <a:lstStyle/>
          <a:p>
            <a:r>
              <a:rPr lang="es-MX" sz="2800" dirty="0" smtClean="0"/>
              <a:t>Verifique </a:t>
            </a:r>
            <a:r>
              <a:rPr lang="es-MX" sz="2800" dirty="0" smtClean="0"/>
              <a:t>que los datos corresponden a </a:t>
            </a:r>
            <a:r>
              <a:rPr lang="es-MX" sz="2800" dirty="0" smtClean="0"/>
              <a:t>su </a:t>
            </a:r>
            <a:r>
              <a:rPr lang="es-MX" sz="2800" dirty="0" smtClean="0"/>
              <a:t>distribuidora y </a:t>
            </a:r>
            <a:r>
              <a:rPr lang="es-MX" sz="2800" dirty="0" smtClean="0"/>
              <a:t>seleccione </a:t>
            </a:r>
            <a:r>
              <a:rPr lang="es-MX" sz="2800" dirty="0" smtClean="0"/>
              <a:t>el período del reporte que </a:t>
            </a:r>
            <a:r>
              <a:rPr lang="es-MX" sz="2800" dirty="0" smtClean="0"/>
              <a:t>quiere enviar. </a:t>
            </a:r>
            <a:endParaRPr lang="en-US" sz="2800" dirty="0"/>
          </a:p>
        </p:txBody>
      </p:sp>
      <p:cxnSp>
        <p:nvCxnSpPr>
          <p:cNvPr id="7" name="Straight Arrow Connector 6"/>
          <p:cNvCxnSpPr>
            <a:stCxn id="5" idx="2"/>
          </p:cNvCxnSpPr>
          <p:nvPr/>
        </p:nvCxnSpPr>
        <p:spPr>
          <a:xfrm rot="5400000">
            <a:off x="2499519" y="2880519"/>
            <a:ext cx="3535362" cy="6096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5" idx="2"/>
          </p:cNvCxnSpPr>
          <p:nvPr/>
        </p:nvCxnSpPr>
        <p:spPr>
          <a:xfrm rot="5400000">
            <a:off x="2118519" y="3413919"/>
            <a:ext cx="4449762" cy="4572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email"/>
          <a:srcRect/>
          <a:stretch>
            <a:fillRect/>
          </a:stretch>
        </p:blipFill>
        <p:spPr bwMode="auto">
          <a:xfrm>
            <a:off x="1" y="1524000"/>
            <a:ext cx="9144000" cy="4014617"/>
          </a:xfrm>
          <a:prstGeom prst="rect">
            <a:avLst/>
          </a:prstGeom>
          <a:noFill/>
          <a:ln w="9525">
            <a:noFill/>
            <a:miter lim="800000"/>
            <a:headEnd/>
            <a:tailEnd/>
          </a:ln>
        </p:spPr>
      </p:pic>
      <p:sp>
        <p:nvSpPr>
          <p:cNvPr id="5" name="Title 4"/>
          <p:cNvSpPr>
            <a:spLocks noGrp="1"/>
          </p:cNvSpPr>
          <p:nvPr>
            <p:ph type="title"/>
          </p:nvPr>
        </p:nvSpPr>
        <p:spPr/>
        <p:txBody>
          <a:bodyPr>
            <a:noAutofit/>
          </a:bodyPr>
          <a:lstStyle/>
          <a:p>
            <a:r>
              <a:rPr lang="es-MX" sz="2400" dirty="0" smtClean="0"/>
              <a:t>Por último, </a:t>
            </a:r>
            <a:r>
              <a:rPr lang="es-MX" sz="2400" dirty="0" smtClean="0"/>
              <a:t>busque </a:t>
            </a:r>
            <a:r>
              <a:rPr lang="es-MX" sz="2400" dirty="0" smtClean="0"/>
              <a:t>en </a:t>
            </a:r>
            <a:r>
              <a:rPr lang="es-MX" sz="2400" dirty="0" smtClean="0"/>
              <a:t>su </a:t>
            </a:r>
            <a:r>
              <a:rPr lang="es-MX" sz="2400" dirty="0" smtClean="0"/>
              <a:t>computadora el archivo que </a:t>
            </a:r>
            <a:r>
              <a:rPr lang="es-MX" sz="2400" dirty="0" smtClean="0"/>
              <a:t>se generó </a:t>
            </a:r>
            <a:r>
              <a:rPr lang="es-MX" sz="2400" dirty="0" smtClean="0"/>
              <a:t>(debe estar en el directorio donde </a:t>
            </a:r>
            <a:r>
              <a:rPr lang="es-MX" sz="2400" dirty="0" smtClean="0"/>
              <a:t>se guardó </a:t>
            </a:r>
            <a:r>
              <a:rPr lang="es-MX" sz="2400" dirty="0" smtClean="0"/>
              <a:t>el archivo de Balanza FACTS) para poderlo subir</a:t>
            </a:r>
            <a:r>
              <a:rPr lang="es-MX" sz="2400" dirty="0" smtClean="0"/>
              <a:t>…</a:t>
            </a:r>
            <a:endParaRPr lang="en-US" sz="2400" b="1" dirty="0"/>
          </a:p>
        </p:txBody>
      </p:sp>
      <p:cxnSp>
        <p:nvCxnSpPr>
          <p:cNvPr id="12" name="Straight Arrow Connector 11"/>
          <p:cNvCxnSpPr>
            <a:stCxn id="5" idx="2"/>
          </p:cNvCxnSpPr>
          <p:nvPr/>
        </p:nvCxnSpPr>
        <p:spPr>
          <a:xfrm rot="5400000">
            <a:off x="2537619" y="3071019"/>
            <a:ext cx="3687762" cy="3810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itle 4"/>
          <p:cNvSpPr txBox="1">
            <a:spLocks/>
          </p:cNvSpPr>
          <p:nvPr/>
        </p:nvSpPr>
        <p:spPr>
          <a:xfrm>
            <a:off x="0" y="5410200"/>
            <a:ext cx="9144000" cy="1408044"/>
          </a:xfrm>
          <a:prstGeom prst="rect">
            <a:avLst/>
          </a:prstGeom>
          <a:solidFill>
            <a:srgbClr val="FFFF00">
              <a:alpha val="23000"/>
            </a:srgbClr>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1400" b="1" i="0" u="none" strike="noStrike" kern="1200" cap="none" spc="0" normalizeH="0" baseline="0" noProof="0" dirty="0" smtClean="0">
                <a:ln>
                  <a:noFill/>
                </a:ln>
                <a:solidFill>
                  <a:srgbClr val="FF0000"/>
                </a:solidFill>
                <a:effectLst/>
                <a:uLnTx/>
                <a:uFillTx/>
                <a:latin typeface="+mj-lt"/>
                <a:ea typeface="+mj-ea"/>
                <a:cs typeface="+mj-cs"/>
              </a:rPr>
              <a:t>El archivo</a:t>
            </a:r>
            <a:r>
              <a:rPr kumimoji="0" lang="es-MX" sz="1400" b="1" i="0" u="none" strike="noStrike" kern="1200" cap="none" spc="0" normalizeH="0" noProof="0" dirty="0" smtClean="0">
                <a:ln>
                  <a:noFill/>
                </a:ln>
                <a:solidFill>
                  <a:srgbClr val="FF0000"/>
                </a:solidFill>
                <a:effectLst/>
                <a:uLnTx/>
                <a:uFillTx/>
                <a:latin typeface="+mj-lt"/>
                <a:ea typeface="+mj-ea"/>
                <a:cs typeface="+mj-cs"/>
              </a:rPr>
              <a:t> se llama </a:t>
            </a:r>
            <a:r>
              <a:rPr lang="es-MX" sz="1400" b="1" dirty="0" smtClean="0">
                <a:solidFill>
                  <a:srgbClr val="FF0000"/>
                </a:solidFill>
                <a:latin typeface="+mj-lt"/>
                <a:ea typeface="+mj-ea"/>
                <a:cs typeface="+mj-cs"/>
              </a:rPr>
              <a:t>- </a:t>
            </a:r>
            <a:r>
              <a:rPr lang="es-MX" sz="1400" b="1" i="1" dirty="0" smtClean="0">
                <a:latin typeface="+mj-lt"/>
                <a:ea typeface="+mj-ea"/>
                <a:cs typeface="+mj-cs"/>
              </a:rPr>
              <a:t>T</a:t>
            </a:r>
            <a:r>
              <a:rPr kumimoji="0" lang="es-MX" sz="1400" b="1" i="1" u="none" strike="noStrike" kern="1200" cap="none" spc="0" normalizeH="0" noProof="0" dirty="0" err="1" smtClean="0">
                <a:ln>
                  <a:noFill/>
                </a:ln>
                <a:effectLst/>
                <a:uLnTx/>
                <a:uFillTx/>
                <a:latin typeface="+mj-lt"/>
                <a:ea typeface="+mj-ea"/>
                <a:cs typeface="+mj-cs"/>
              </a:rPr>
              <a:t>BOutput_XXXXXX_AAAAMM</a:t>
            </a:r>
            <a:r>
              <a:rPr lang="es-MX" sz="1400" b="1" dirty="0" smtClean="0">
                <a:solidFill>
                  <a:srgbClr val="FF0000"/>
                </a:solidFill>
                <a:latin typeface="+mj-lt"/>
                <a:ea typeface="+mj-ea"/>
                <a:cs typeface="+mj-cs"/>
              </a:rPr>
              <a:t> –</a:t>
            </a:r>
            <a:r>
              <a:rPr kumimoji="0" lang="es-MX" sz="1400" b="1" i="0" u="none" strike="noStrike" kern="1200" cap="none" spc="0" normalizeH="0" baseline="0" noProof="0" dirty="0" smtClean="0">
                <a:ln>
                  <a:noFill/>
                </a:ln>
                <a:solidFill>
                  <a:srgbClr val="FF0000"/>
                </a:solidFill>
                <a:effectLst/>
                <a:uLnTx/>
                <a:uFillTx/>
                <a:latin typeface="+mj-lt"/>
                <a:ea typeface="+mj-ea"/>
                <a:cs typeface="+mj-cs"/>
              </a:rPr>
              <a:t> donde XXXXXX es el código BAC del Distribuidor, AAAA y MM corresponde</a:t>
            </a:r>
            <a:r>
              <a:rPr kumimoji="0" lang="es-MX" sz="1400" b="1" i="0" u="none" strike="noStrike" kern="1200" cap="none" spc="0" normalizeH="0" noProof="0" dirty="0" smtClean="0">
                <a:ln>
                  <a:noFill/>
                </a:ln>
                <a:solidFill>
                  <a:srgbClr val="FF0000"/>
                </a:solidFill>
                <a:effectLst/>
                <a:uLnTx/>
                <a:uFillTx/>
                <a:latin typeface="+mj-lt"/>
                <a:ea typeface="+mj-ea"/>
                <a:cs typeface="+mj-cs"/>
              </a:rPr>
              <a:t> a los 4 dígitos del año y 2 del mes de la información que se esta </a:t>
            </a:r>
            <a:r>
              <a:rPr lang="es-MX" sz="1400" b="1" dirty="0" smtClean="0">
                <a:solidFill>
                  <a:srgbClr val="FF0000"/>
                </a:solidFill>
                <a:latin typeface="+mj-lt"/>
                <a:ea typeface="+mj-ea"/>
                <a:cs typeface="+mj-cs"/>
              </a:rPr>
              <a:t>presentando respectivamente. El archivo se genera de manera AUTOMATICA inmediatamente después de haber terminado de llenar el archivo “Balanza FACTS” y solo en el caso de que no se hayan tenido errores críticos.  Por último, recuerde que este proceso se debe realizar </a:t>
            </a:r>
            <a:r>
              <a:rPr lang="es-MX" sz="1400" b="1" dirty="0" smtClean="0">
                <a:latin typeface="+mj-lt"/>
                <a:ea typeface="+mj-ea"/>
                <a:cs typeface="+mj-cs"/>
              </a:rPr>
              <a:t>UNICAMENTE</a:t>
            </a:r>
            <a:r>
              <a:rPr lang="es-MX" sz="1400" b="1" dirty="0" smtClean="0">
                <a:solidFill>
                  <a:srgbClr val="FF0000"/>
                </a:solidFill>
                <a:latin typeface="+mj-lt"/>
                <a:ea typeface="+mj-ea"/>
                <a:cs typeface="+mj-cs"/>
              </a:rPr>
              <a:t> cuando después de intentar un envío automático de datos, el resultado haya sido un “Envío NO EXITOSO”.</a:t>
            </a:r>
            <a:endParaRPr kumimoji="0" lang="en-US" sz="1400" b="1" i="0"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0"/>
            <a:ext cx="8229600" cy="1143000"/>
          </a:xfrm>
        </p:spPr>
        <p:txBody>
          <a:bodyPr>
            <a:noAutofit/>
          </a:bodyPr>
          <a:lstStyle/>
          <a:p>
            <a:pPr algn="just"/>
            <a:r>
              <a:rPr lang="es-MX" sz="2800" dirty="0" smtClean="0"/>
              <a:t>¿Como poder comprobar que el envío de datos fue exitoso?</a:t>
            </a:r>
            <a:br>
              <a:rPr lang="es-MX" sz="2800" dirty="0" smtClean="0"/>
            </a:br>
            <a:r>
              <a:rPr lang="es-MX" sz="2800" dirty="0" smtClean="0"/>
              <a:t/>
            </a:r>
            <a:br>
              <a:rPr lang="es-MX" sz="2800" dirty="0" smtClean="0"/>
            </a:br>
            <a:r>
              <a:rPr lang="es-MX" sz="2800" dirty="0" smtClean="0"/>
              <a:t>El mensaje del sistema “El Envío de Datos fue Exitoso” es suficiente, pero otra manera de cerciorarse, es bajando el </a:t>
            </a:r>
            <a:r>
              <a:rPr lang="es-MX" sz="2800" b="1" dirty="0" smtClean="0"/>
              <a:t>Reporte de Operación </a:t>
            </a:r>
            <a:r>
              <a:rPr lang="es-MX" sz="2800" dirty="0" smtClean="0"/>
              <a:t>correspondiente al mes que se acaba de reportar. En él deberán ver reflejada la información enviada y será posible bajarlo inmediatamente después de haber enviado la información de Balanza FACTS.</a:t>
            </a:r>
            <a:br>
              <a:rPr lang="es-MX" sz="2800" dirty="0" smtClean="0"/>
            </a:br>
            <a:r>
              <a:rPr lang="es-MX" sz="2800" dirty="0" smtClean="0"/>
              <a:t/>
            </a:r>
            <a:br>
              <a:rPr lang="es-MX" sz="2800" dirty="0" smtClean="0"/>
            </a:br>
            <a:r>
              <a:rPr lang="es-MX" sz="2800" dirty="0" smtClean="0"/>
              <a:t>Para bajar dicho reporte, favor de seguir las siguientes instrucciones…</a:t>
            </a:r>
            <a:endParaRPr lang="en-US"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email"/>
          <a:srcRect/>
          <a:stretch>
            <a:fillRect/>
          </a:stretch>
        </p:blipFill>
        <p:spPr bwMode="auto">
          <a:xfrm>
            <a:off x="304800" y="1905000"/>
            <a:ext cx="8384634" cy="4729163"/>
          </a:xfrm>
          <a:prstGeom prst="rect">
            <a:avLst/>
          </a:prstGeom>
          <a:noFill/>
          <a:ln w="9525">
            <a:noFill/>
            <a:miter lim="800000"/>
            <a:headEnd/>
            <a:tailEnd/>
          </a:ln>
        </p:spPr>
      </p:pic>
      <p:sp>
        <p:nvSpPr>
          <p:cNvPr id="5" name="Title 4"/>
          <p:cNvSpPr>
            <a:spLocks noGrp="1"/>
          </p:cNvSpPr>
          <p:nvPr>
            <p:ph type="title"/>
          </p:nvPr>
        </p:nvSpPr>
        <p:spPr/>
        <p:txBody>
          <a:bodyPr>
            <a:noAutofit/>
          </a:bodyPr>
          <a:lstStyle/>
          <a:p>
            <a:r>
              <a:rPr lang="es-MX" sz="2400" dirty="0" smtClean="0"/>
              <a:t>En el </a:t>
            </a:r>
            <a:r>
              <a:rPr lang="es-MX" sz="2400" dirty="0" smtClean="0"/>
              <a:t>menú Reportes de </a:t>
            </a:r>
            <a:r>
              <a:rPr lang="es-MX" sz="2400" dirty="0" err="1" smtClean="0"/>
              <a:t>Dealer</a:t>
            </a:r>
            <a:r>
              <a:rPr lang="es-MX" sz="2400" dirty="0" smtClean="0"/>
              <a:t> Business </a:t>
            </a:r>
            <a:r>
              <a:rPr lang="es-MX" sz="2400" dirty="0" err="1" smtClean="0"/>
              <a:t>I</a:t>
            </a:r>
            <a:r>
              <a:rPr lang="es-MX" sz="2400" dirty="0" err="1" smtClean="0"/>
              <a:t>ntelligence</a:t>
            </a:r>
            <a:r>
              <a:rPr lang="es-MX" sz="2400" dirty="0" smtClean="0"/>
              <a:t>, haga clic en descargar informes…</a:t>
            </a:r>
            <a:endParaRPr lang="en-US" sz="2400" b="1" dirty="0"/>
          </a:p>
        </p:txBody>
      </p:sp>
      <p:cxnSp>
        <p:nvCxnSpPr>
          <p:cNvPr id="7" name="Straight Arrow Connector 6"/>
          <p:cNvCxnSpPr>
            <a:stCxn id="5" idx="2"/>
          </p:cNvCxnSpPr>
          <p:nvPr/>
        </p:nvCxnSpPr>
        <p:spPr>
          <a:xfrm rot="5400000">
            <a:off x="1966119" y="289719"/>
            <a:ext cx="1477962" cy="37338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stCxn id="5" idx="2"/>
          </p:cNvCxnSpPr>
          <p:nvPr/>
        </p:nvCxnSpPr>
        <p:spPr>
          <a:xfrm rot="5400000">
            <a:off x="1813719" y="823119"/>
            <a:ext cx="2163762" cy="33528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email"/>
          <a:srcRect/>
          <a:stretch>
            <a:fillRect/>
          </a:stretch>
        </p:blipFill>
        <p:spPr bwMode="auto">
          <a:xfrm>
            <a:off x="685800" y="1600200"/>
            <a:ext cx="7534275" cy="5000625"/>
          </a:xfrm>
          <a:prstGeom prst="rect">
            <a:avLst/>
          </a:prstGeom>
          <a:noFill/>
          <a:ln w="9525">
            <a:noFill/>
            <a:miter lim="800000"/>
            <a:headEnd/>
            <a:tailEnd/>
          </a:ln>
        </p:spPr>
      </p:pic>
      <p:sp>
        <p:nvSpPr>
          <p:cNvPr id="5" name="Title 4"/>
          <p:cNvSpPr>
            <a:spLocks noGrp="1"/>
          </p:cNvSpPr>
          <p:nvPr>
            <p:ph type="title"/>
          </p:nvPr>
        </p:nvSpPr>
        <p:spPr>
          <a:xfrm>
            <a:off x="457200" y="228600"/>
            <a:ext cx="8229600" cy="1143000"/>
          </a:xfrm>
        </p:spPr>
        <p:txBody>
          <a:bodyPr anchor="t" anchorCtr="0">
            <a:noAutofit/>
          </a:bodyPr>
          <a:lstStyle/>
          <a:p>
            <a:r>
              <a:rPr lang="es-MX" sz="2000" dirty="0" smtClean="0"/>
              <a:t>Seleccione </a:t>
            </a:r>
            <a:r>
              <a:rPr lang="es-MX" sz="2000" b="1" dirty="0" smtClean="0"/>
              <a:t>Reporte de Operación de Concesionaria</a:t>
            </a:r>
            <a:r>
              <a:rPr lang="es-MX" sz="2000" dirty="0" smtClean="0"/>
              <a:t> y verifique </a:t>
            </a:r>
            <a:r>
              <a:rPr lang="es-MX" sz="2000" dirty="0" smtClean="0"/>
              <a:t>que la </a:t>
            </a:r>
            <a:r>
              <a:rPr lang="es-MX" sz="2000" dirty="0" err="1" smtClean="0"/>
              <a:t>info</a:t>
            </a:r>
            <a:r>
              <a:rPr lang="es-MX" sz="2000" dirty="0" smtClean="0"/>
              <a:t> corresponde a </a:t>
            </a:r>
            <a:r>
              <a:rPr lang="es-MX" sz="2000" dirty="0" smtClean="0"/>
              <a:t>su distribuidora. Además, seleccione el  período que acaba de presentar. Siga los pasos para guardar el archivo y posteriormente abrirlo y revisarlo… </a:t>
            </a:r>
            <a:endParaRPr lang="en-US" sz="2000" dirty="0"/>
          </a:p>
        </p:txBody>
      </p:sp>
      <p:cxnSp>
        <p:nvCxnSpPr>
          <p:cNvPr id="7" name="Straight Arrow Connector 6"/>
          <p:cNvCxnSpPr>
            <a:stCxn id="5" idx="2"/>
          </p:cNvCxnSpPr>
          <p:nvPr/>
        </p:nvCxnSpPr>
        <p:spPr>
          <a:xfrm rot="5400000">
            <a:off x="2171700" y="3314700"/>
            <a:ext cx="4343400" cy="4572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5" idx="2"/>
          </p:cNvCxnSpPr>
          <p:nvPr/>
        </p:nvCxnSpPr>
        <p:spPr>
          <a:xfrm rot="5400000">
            <a:off x="2209800" y="3657600"/>
            <a:ext cx="4648200" cy="762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5" idx="2"/>
          </p:cNvCxnSpPr>
          <p:nvPr/>
        </p:nvCxnSpPr>
        <p:spPr>
          <a:xfrm rot="5400000">
            <a:off x="2438400" y="2743200"/>
            <a:ext cx="3505200" cy="7620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s-MX" sz="2800" dirty="0" smtClean="0"/>
              <a:t>Después, haga clic en “Escritorios”, luego en “Administración de Negocios” y por último en “Reportes Operativos”</a:t>
            </a:r>
            <a:endParaRPr lang="en-US" sz="2800" dirty="0"/>
          </a:p>
        </p:txBody>
      </p:sp>
      <p:pic>
        <p:nvPicPr>
          <p:cNvPr id="2050" name="Picture 2"/>
          <p:cNvPicPr>
            <a:picLocks noChangeAspect="1" noChangeArrowheads="1"/>
          </p:cNvPicPr>
          <p:nvPr/>
        </p:nvPicPr>
        <p:blipFill>
          <a:blip r:embed="rId2" cstate="email"/>
          <a:srcRect/>
          <a:stretch>
            <a:fillRect/>
          </a:stretch>
        </p:blipFill>
        <p:spPr bwMode="auto">
          <a:xfrm>
            <a:off x="366713" y="1343025"/>
            <a:ext cx="8410575" cy="5438775"/>
          </a:xfrm>
          <a:prstGeom prst="rect">
            <a:avLst/>
          </a:prstGeom>
          <a:noFill/>
          <a:ln w="9525">
            <a:noFill/>
            <a:miter lim="800000"/>
            <a:headEnd/>
            <a:tailEnd/>
          </a:ln>
        </p:spPr>
      </p:pic>
      <p:cxnSp>
        <p:nvCxnSpPr>
          <p:cNvPr id="4" name="Straight Arrow Connector 3"/>
          <p:cNvCxnSpPr>
            <a:stCxn id="2050" idx="0"/>
          </p:cNvCxnSpPr>
          <p:nvPr/>
        </p:nvCxnSpPr>
        <p:spPr>
          <a:xfrm rot="16200000" flipH="1" flipV="1">
            <a:off x="1433513" y="1052511"/>
            <a:ext cx="2847975" cy="3429001"/>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2050" idx="0"/>
          </p:cNvCxnSpPr>
          <p:nvPr/>
        </p:nvCxnSpPr>
        <p:spPr>
          <a:xfrm rot="16200000" flipH="1" flipV="1">
            <a:off x="1852613" y="404811"/>
            <a:ext cx="1781175" cy="3657601"/>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2050" idx="0"/>
          </p:cNvCxnSpPr>
          <p:nvPr/>
        </p:nvCxnSpPr>
        <p:spPr>
          <a:xfrm rot="16200000" flipH="1" flipV="1">
            <a:off x="2157413" y="1852611"/>
            <a:ext cx="2924175" cy="1905001"/>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cstate="email"/>
          <a:srcRect/>
          <a:stretch>
            <a:fillRect/>
          </a:stretch>
        </p:blipFill>
        <p:spPr bwMode="auto">
          <a:xfrm>
            <a:off x="457200" y="1295400"/>
            <a:ext cx="8162925" cy="5372100"/>
          </a:xfrm>
          <a:prstGeom prst="rect">
            <a:avLst/>
          </a:prstGeom>
          <a:noFill/>
          <a:ln w="9525">
            <a:noFill/>
            <a:miter lim="800000"/>
            <a:headEnd/>
            <a:tailEnd/>
          </a:ln>
        </p:spPr>
      </p:pic>
      <p:sp>
        <p:nvSpPr>
          <p:cNvPr id="6" name="Rectangle 5"/>
          <p:cNvSpPr/>
          <p:nvPr/>
        </p:nvSpPr>
        <p:spPr>
          <a:xfrm>
            <a:off x="381000" y="6096000"/>
            <a:ext cx="3352800" cy="381000"/>
          </a:xfrm>
          <a:prstGeom prst="rect">
            <a:avLst/>
          </a:prstGeom>
          <a:solidFill>
            <a:srgbClr val="FF0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28600"/>
            <a:ext cx="8229600" cy="1143000"/>
          </a:xfrm>
        </p:spPr>
        <p:txBody>
          <a:bodyPr>
            <a:noAutofit/>
          </a:bodyPr>
          <a:lstStyle/>
          <a:p>
            <a:r>
              <a:rPr lang="es-MX" sz="2800" dirty="0" smtClean="0"/>
              <a:t>Para entrar al Nuevo Sistema DBI, de clic en “Inteligencia de Negocio del Distribuidor GM / FACTS”!</a:t>
            </a:r>
            <a:endParaRPr lang="en-US" sz="2800" dirty="0"/>
          </a:p>
        </p:txBody>
      </p:sp>
      <p:cxnSp>
        <p:nvCxnSpPr>
          <p:cNvPr id="7" name="Straight Arrow Connector 6"/>
          <p:cNvCxnSpPr>
            <a:stCxn id="2" idx="2"/>
            <a:endCxn id="6" idx="0"/>
          </p:cNvCxnSpPr>
          <p:nvPr/>
        </p:nvCxnSpPr>
        <p:spPr>
          <a:xfrm rot="5400000">
            <a:off x="952500" y="2476500"/>
            <a:ext cx="4724400" cy="25146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667000"/>
            <a:ext cx="8229600" cy="1143000"/>
          </a:xfrm>
        </p:spPr>
        <p:txBody>
          <a:bodyPr>
            <a:normAutofit fontScale="90000"/>
          </a:bodyPr>
          <a:lstStyle/>
          <a:p>
            <a:r>
              <a:rPr lang="es-MX" dirty="0" smtClean="0"/>
              <a:t>Ahora, para descargar el archivo Balanza FACTS, que es mediante el cual habrán de reportar la información y que es el que hasta la fecha han utilizado, favor de proseguir con las siguientes instrucciones.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email"/>
          <a:srcRect/>
          <a:stretch>
            <a:fillRect/>
          </a:stretch>
        </p:blipFill>
        <p:spPr bwMode="auto">
          <a:xfrm>
            <a:off x="228600" y="1372063"/>
            <a:ext cx="8686800" cy="5333537"/>
          </a:xfrm>
          <a:prstGeom prst="rect">
            <a:avLst/>
          </a:prstGeom>
          <a:noFill/>
          <a:ln w="9525">
            <a:noFill/>
            <a:miter lim="800000"/>
            <a:headEnd/>
            <a:tailEnd/>
          </a:ln>
        </p:spPr>
      </p:pic>
      <p:sp>
        <p:nvSpPr>
          <p:cNvPr id="5" name="Title 4"/>
          <p:cNvSpPr>
            <a:spLocks noGrp="1"/>
          </p:cNvSpPr>
          <p:nvPr>
            <p:ph type="title"/>
          </p:nvPr>
        </p:nvSpPr>
        <p:spPr/>
        <p:txBody>
          <a:bodyPr>
            <a:normAutofit/>
          </a:bodyPr>
          <a:lstStyle/>
          <a:p>
            <a:r>
              <a:rPr lang="es-MX" dirty="0" smtClean="0"/>
              <a:t>Haz </a:t>
            </a:r>
            <a:r>
              <a:rPr lang="es-MX" dirty="0" err="1" smtClean="0"/>
              <a:t>click</a:t>
            </a:r>
            <a:r>
              <a:rPr lang="es-MX" dirty="0" smtClean="0"/>
              <a:t> en </a:t>
            </a:r>
            <a:r>
              <a:rPr lang="es-MX" b="1" dirty="0" smtClean="0"/>
              <a:t>Descargar Informes</a:t>
            </a:r>
            <a:r>
              <a:rPr lang="es-MX" dirty="0" smtClean="0"/>
              <a:t>…</a:t>
            </a:r>
            <a:endParaRPr lang="en-US" dirty="0"/>
          </a:p>
        </p:txBody>
      </p:sp>
      <p:cxnSp>
        <p:nvCxnSpPr>
          <p:cNvPr id="7" name="Straight Arrow Connector 6"/>
          <p:cNvCxnSpPr>
            <a:stCxn id="5" idx="2"/>
          </p:cNvCxnSpPr>
          <p:nvPr/>
        </p:nvCxnSpPr>
        <p:spPr>
          <a:xfrm rot="5400000">
            <a:off x="1966119" y="975519"/>
            <a:ext cx="2163762" cy="30480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email"/>
          <a:srcRect/>
          <a:stretch>
            <a:fillRect/>
          </a:stretch>
        </p:blipFill>
        <p:spPr bwMode="auto">
          <a:xfrm>
            <a:off x="742950" y="1371600"/>
            <a:ext cx="7658100" cy="4905375"/>
          </a:xfrm>
          <a:prstGeom prst="rect">
            <a:avLst/>
          </a:prstGeom>
          <a:noFill/>
          <a:ln w="9525">
            <a:noFill/>
            <a:miter lim="800000"/>
            <a:headEnd/>
            <a:tailEnd/>
          </a:ln>
        </p:spPr>
      </p:pic>
      <p:sp>
        <p:nvSpPr>
          <p:cNvPr id="5" name="Title 4"/>
          <p:cNvSpPr>
            <a:spLocks noGrp="1"/>
          </p:cNvSpPr>
          <p:nvPr>
            <p:ph type="title"/>
          </p:nvPr>
        </p:nvSpPr>
        <p:spPr>
          <a:xfrm>
            <a:off x="457200" y="228600"/>
            <a:ext cx="8229600" cy="990600"/>
          </a:xfrm>
        </p:spPr>
        <p:txBody>
          <a:bodyPr anchor="t" anchorCtr="0">
            <a:noAutofit/>
          </a:bodyPr>
          <a:lstStyle/>
          <a:p>
            <a:r>
              <a:rPr lang="es-MX" sz="2000" dirty="0" smtClean="0"/>
              <a:t>Seleccione el reporte Balanza FACTS y verifique </a:t>
            </a:r>
            <a:r>
              <a:rPr lang="es-MX" sz="2000" dirty="0" smtClean="0"/>
              <a:t>que la </a:t>
            </a:r>
            <a:r>
              <a:rPr lang="es-MX" sz="2000" dirty="0" err="1" smtClean="0"/>
              <a:t>info</a:t>
            </a:r>
            <a:r>
              <a:rPr lang="es-MX" sz="2000" dirty="0" smtClean="0"/>
              <a:t> corresponde a </a:t>
            </a:r>
            <a:r>
              <a:rPr lang="es-MX" sz="2000" dirty="0" smtClean="0"/>
              <a:t>su distribuidora. Además, seleccione el  período que vayan a presentar... Haga clic en el </a:t>
            </a:r>
            <a:r>
              <a:rPr lang="es-MX" sz="2000" dirty="0" err="1" smtClean="0"/>
              <a:t>boton</a:t>
            </a:r>
            <a:r>
              <a:rPr lang="es-MX" sz="2000" dirty="0" smtClean="0"/>
              <a:t> “Descargar” y espere a que termine…</a:t>
            </a:r>
            <a:endParaRPr lang="en-US" sz="2000" dirty="0"/>
          </a:p>
        </p:txBody>
      </p:sp>
      <p:cxnSp>
        <p:nvCxnSpPr>
          <p:cNvPr id="7" name="Straight Arrow Connector 6"/>
          <p:cNvCxnSpPr>
            <a:stCxn id="5" idx="2"/>
          </p:cNvCxnSpPr>
          <p:nvPr/>
        </p:nvCxnSpPr>
        <p:spPr>
          <a:xfrm rot="16200000" flipH="1">
            <a:off x="2590800" y="3200400"/>
            <a:ext cx="4495800" cy="5334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5" idx="2"/>
          </p:cNvCxnSpPr>
          <p:nvPr/>
        </p:nvCxnSpPr>
        <p:spPr>
          <a:xfrm rot="16200000" flipH="1">
            <a:off x="2667000" y="3124200"/>
            <a:ext cx="4800600" cy="9906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5" idx="2"/>
          </p:cNvCxnSpPr>
          <p:nvPr/>
        </p:nvCxnSpPr>
        <p:spPr>
          <a:xfrm rot="16200000" flipH="1">
            <a:off x="2895600" y="2895600"/>
            <a:ext cx="3581400" cy="2286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email"/>
          <a:srcRect/>
          <a:stretch>
            <a:fillRect/>
          </a:stretch>
        </p:blipFill>
        <p:spPr bwMode="auto">
          <a:xfrm>
            <a:off x="0" y="2010501"/>
            <a:ext cx="9144000" cy="4114073"/>
          </a:xfrm>
          <a:prstGeom prst="rect">
            <a:avLst/>
          </a:prstGeom>
          <a:noFill/>
          <a:ln w="9525">
            <a:noFill/>
            <a:miter lim="800000"/>
            <a:headEnd/>
            <a:tailEnd/>
          </a:ln>
        </p:spPr>
      </p:pic>
      <p:sp>
        <p:nvSpPr>
          <p:cNvPr id="5" name="Title 4"/>
          <p:cNvSpPr>
            <a:spLocks noGrp="1"/>
          </p:cNvSpPr>
          <p:nvPr>
            <p:ph type="title"/>
          </p:nvPr>
        </p:nvSpPr>
        <p:spPr/>
        <p:txBody>
          <a:bodyPr>
            <a:noAutofit/>
          </a:bodyPr>
          <a:lstStyle/>
          <a:p>
            <a:r>
              <a:rPr lang="es-MX" sz="2800" dirty="0" smtClean="0"/>
              <a:t>Una vez </a:t>
            </a:r>
            <a:r>
              <a:rPr lang="es-MX" sz="2800" dirty="0" smtClean="0"/>
              <a:t>descargado, s</a:t>
            </a:r>
            <a:r>
              <a:rPr lang="es-MX" sz="2800" dirty="0" smtClean="0"/>
              <a:t>eleccione </a:t>
            </a:r>
            <a:r>
              <a:rPr lang="es-MX" sz="2800" dirty="0" smtClean="0"/>
              <a:t>Guardar (</a:t>
            </a:r>
            <a:r>
              <a:rPr lang="es-MX" sz="2800" dirty="0" err="1" smtClean="0"/>
              <a:t>Save</a:t>
            </a:r>
            <a:r>
              <a:rPr lang="es-MX" sz="2800" dirty="0" smtClean="0"/>
              <a:t>) e </a:t>
            </a:r>
            <a:r>
              <a:rPr lang="es-MX" sz="2800" dirty="0" smtClean="0"/>
              <a:t>indique </a:t>
            </a:r>
            <a:r>
              <a:rPr lang="es-MX" sz="2800" dirty="0" smtClean="0"/>
              <a:t>en que directorio </a:t>
            </a:r>
            <a:r>
              <a:rPr lang="es-MX" sz="2800" dirty="0" smtClean="0"/>
              <a:t>de su disco duro quiere </a:t>
            </a:r>
            <a:r>
              <a:rPr lang="es-MX" sz="2800" dirty="0" smtClean="0"/>
              <a:t>guardar el archivo…</a:t>
            </a:r>
            <a:endParaRPr lang="en-US" sz="2800" dirty="0"/>
          </a:p>
        </p:txBody>
      </p:sp>
      <p:cxnSp>
        <p:nvCxnSpPr>
          <p:cNvPr id="7" name="Straight Arrow Connector 6"/>
          <p:cNvCxnSpPr>
            <a:stCxn id="5" idx="2"/>
          </p:cNvCxnSpPr>
          <p:nvPr/>
        </p:nvCxnSpPr>
        <p:spPr>
          <a:xfrm rot="16200000" flipH="1">
            <a:off x="3147219" y="2842419"/>
            <a:ext cx="3382962" cy="5334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email"/>
          <a:srcRect/>
          <a:stretch>
            <a:fillRect/>
          </a:stretch>
        </p:blipFill>
        <p:spPr bwMode="auto">
          <a:xfrm>
            <a:off x="0" y="1996398"/>
            <a:ext cx="9144000" cy="4142465"/>
          </a:xfrm>
          <a:prstGeom prst="rect">
            <a:avLst/>
          </a:prstGeom>
          <a:noFill/>
          <a:ln w="9525">
            <a:noFill/>
            <a:miter lim="800000"/>
            <a:headEnd/>
            <a:tailEnd/>
          </a:ln>
        </p:spPr>
      </p:pic>
      <p:sp>
        <p:nvSpPr>
          <p:cNvPr id="5" name="Title 4"/>
          <p:cNvSpPr>
            <a:spLocks noGrp="1"/>
          </p:cNvSpPr>
          <p:nvPr>
            <p:ph type="title"/>
          </p:nvPr>
        </p:nvSpPr>
        <p:spPr>
          <a:xfrm>
            <a:off x="228600" y="274638"/>
            <a:ext cx="8610600" cy="1477962"/>
          </a:xfrm>
        </p:spPr>
        <p:txBody>
          <a:bodyPr>
            <a:noAutofit/>
          </a:bodyPr>
          <a:lstStyle/>
          <a:p>
            <a:r>
              <a:rPr lang="es-MX" sz="2000" dirty="0" smtClean="0"/>
              <a:t>Una vez </a:t>
            </a:r>
            <a:r>
              <a:rPr lang="es-MX" sz="2000" dirty="0" smtClean="0"/>
              <a:t>que haya </a:t>
            </a:r>
            <a:r>
              <a:rPr lang="es-MX" sz="2000" dirty="0" smtClean="0"/>
              <a:t>bajado el </a:t>
            </a:r>
            <a:r>
              <a:rPr lang="es-MX" sz="2000" dirty="0" smtClean="0"/>
              <a:t>archivo,  </a:t>
            </a:r>
            <a:r>
              <a:rPr lang="es-MX" sz="2000" dirty="0" smtClean="0"/>
              <a:t>á</a:t>
            </a:r>
            <a:r>
              <a:rPr lang="es-MX" sz="2000" dirty="0" smtClean="0"/>
              <a:t>bralo (haga clic en Open ó Abrir) </a:t>
            </a:r>
            <a:r>
              <a:rPr lang="es-MX" sz="2000" dirty="0" smtClean="0"/>
              <a:t>y proceda </a:t>
            </a:r>
            <a:r>
              <a:rPr lang="es-MX" sz="2000" dirty="0" smtClean="0"/>
              <a:t>a llenarlo </a:t>
            </a:r>
            <a:r>
              <a:rPr lang="es-MX" sz="2000" dirty="0" smtClean="0"/>
              <a:t>como </a:t>
            </a:r>
            <a:r>
              <a:rPr lang="es-MX" sz="2000" dirty="0" smtClean="0"/>
              <a:t>siempre lo </a:t>
            </a:r>
            <a:r>
              <a:rPr lang="es-MX" sz="2000" dirty="0" smtClean="0"/>
              <a:t>hace. </a:t>
            </a:r>
            <a:r>
              <a:rPr lang="es-MX" sz="2000" dirty="0" smtClean="0"/>
              <a:t>Al finalizar el llenado, </a:t>
            </a:r>
            <a:r>
              <a:rPr lang="es-MX" sz="2000" dirty="0" smtClean="0"/>
              <a:t>súbalo </a:t>
            </a:r>
            <a:r>
              <a:rPr lang="es-MX" sz="2000" dirty="0" smtClean="0"/>
              <a:t>(</a:t>
            </a:r>
            <a:r>
              <a:rPr lang="es-MX" sz="2000" dirty="0" smtClean="0"/>
              <a:t>envíelo</a:t>
            </a:r>
            <a:r>
              <a:rPr lang="es-MX" sz="2000" dirty="0" smtClean="0"/>
              <a:t>) de la misma manera que siempre lo </a:t>
            </a:r>
            <a:r>
              <a:rPr lang="es-MX" sz="2000" dirty="0" smtClean="0"/>
              <a:t>hace. Probablemente, el sistema solicite </a:t>
            </a:r>
            <a:r>
              <a:rPr lang="es-MX" sz="2000" dirty="0" smtClean="0"/>
              <a:t>de nuevo su usuario y contraseña de </a:t>
            </a:r>
            <a:r>
              <a:rPr lang="es-MX" sz="2000" dirty="0" err="1" smtClean="0"/>
              <a:t>GlobalConnect</a:t>
            </a:r>
            <a:r>
              <a:rPr lang="es-MX" sz="2000" dirty="0" smtClean="0"/>
              <a:t>. </a:t>
            </a:r>
            <a:r>
              <a:rPr lang="es-MX" sz="2000" dirty="0" smtClean="0"/>
              <a:t>En </a:t>
            </a:r>
            <a:r>
              <a:rPr lang="es-MX" sz="2000" dirty="0" smtClean="0"/>
              <a:t>condiciones normales, </a:t>
            </a:r>
            <a:r>
              <a:rPr lang="es-MX" sz="2000" dirty="0" smtClean="0"/>
              <a:t>habrá </a:t>
            </a:r>
            <a:r>
              <a:rPr lang="es-MX" sz="2000" dirty="0" smtClean="0"/>
              <a:t>de recibir un mensaje respecto a que la información se envió exitosamente, pero si no…</a:t>
            </a:r>
            <a:endParaRPr lang="en-US" sz="2000" dirty="0"/>
          </a:p>
        </p:txBody>
      </p:sp>
      <p:cxnSp>
        <p:nvCxnSpPr>
          <p:cNvPr id="7" name="Straight Arrow Connector 6"/>
          <p:cNvCxnSpPr/>
          <p:nvPr/>
        </p:nvCxnSpPr>
        <p:spPr>
          <a:xfrm rot="16200000" flipH="1">
            <a:off x="2971800" y="3429000"/>
            <a:ext cx="3124200" cy="2286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email"/>
          <a:srcRect/>
          <a:stretch>
            <a:fillRect/>
          </a:stretch>
        </p:blipFill>
        <p:spPr bwMode="auto">
          <a:xfrm>
            <a:off x="304800" y="1828800"/>
            <a:ext cx="8384634" cy="4729163"/>
          </a:xfrm>
          <a:prstGeom prst="rect">
            <a:avLst/>
          </a:prstGeom>
          <a:noFill/>
          <a:ln w="9525">
            <a:noFill/>
            <a:miter lim="800000"/>
            <a:headEnd/>
            <a:tailEnd/>
          </a:ln>
        </p:spPr>
      </p:pic>
      <p:sp>
        <p:nvSpPr>
          <p:cNvPr id="5" name="Title 4"/>
          <p:cNvSpPr>
            <a:spLocks noGrp="1"/>
          </p:cNvSpPr>
          <p:nvPr>
            <p:ph type="title"/>
          </p:nvPr>
        </p:nvSpPr>
        <p:spPr/>
        <p:txBody>
          <a:bodyPr>
            <a:noAutofit/>
          </a:bodyPr>
          <a:lstStyle/>
          <a:p>
            <a:r>
              <a:rPr lang="es-MX" sz="2400" dirty="0" smtClean="0"/>
              <a:t>En el caso de que </a:t>
            </a:r>
            <a:r>
              <a:rPr lang="es-MX" sz="2400" dirty="0" smtClean="0"/>
              <a:t>haya </a:t>
            </a:r>
            <a:r>
              <a:rPr lang="es-MX" sz="2400" dirty="0" smtClean="0"/>
              <a:t>tenido problemas con el envío, probablemente </a:t>
            </a:r>
            <a:r>
              <a:rPr lang="es-MX" sz="2400" dirty="0" smtClean="0"/>
              <a:t>requiera </a:t>
            </a:r>
            <a:r>
              <a:rPr lang="es-MX" sz="2400" dirty="0" smtClean="0"/>
              <a:t>subir la </a:t>
            </a:r>
            <a:r>
              <a:rPr lang="es-MX" sz="2400" dirty="0" smtClean="0"/>
              <a:t>información </a:t>
            </a:r>
            <a:r>
              <a:rPr lang="es-MX" sz="2400" dirty="0" smtClean="0"/>
              <a:t>de manera manual. Para esto </a:t>
            </a:r>
            <a:r>
              <a:rPr lang="es-MX" sz="2400" dirty="0" smtClean="0"/>
              <a:t>haga </a:t>
            </a:r>
            <a:r>
              <a:rPr lang="es-MX" sz="2400" dirty="0" smtClean="0"/>
              <a:t>clic en</a:t>
            </a:r>
            <a:r>
              <a:rPr lang="es-MX" sz="2400" b="1" dirty="0" smtClean="0"/>
              <a:t> Envío de datos…</a:t>
            </a:r>
            <a:endParaRPr lang="en-US" sz="2400" b="1" dirty="0"/>
          </a:p>
        </p:txBody>
      </p:sp>
      <p:cxnSp>
        <p:nvCxnSpPr>
          <p:cNvPr id="7" name="Straight Arrow Connector 6"/>
          <p:cNvCxnSpPr>
            <a:stCxn id="5" idx="2"/>
          </p:cNvCxnSpPr>
          <p:nvPr/>
        </p:nvCxnSpPr>
        <p:spPr>
          <a:xfrm rot="5400000">
            <a:off x="213519" y="1966119"/>
            <a:ext cx="4906962" cy="38100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TotalTime>
  <Words>506</Words>
  <Application>Microsoft Office PowerPoint</Application>
  <PresentationFormat>On-screen Show (4:3)</PresentationFormat>
  <Paragraphs>16</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En la página de GM GlobalConnect, teclee su usuario y contraseña…</vt:lpstr>
      <vt:lpstr>Después, haga clic en “Escritorios”, luego en “Administración de Negocios” y por último en “Reportes Operativos”</vt:lpstr>
      <vt:lpstr>Para entrar al Nuevo Sistema DBI, de clic en “Inteligencia de Negocio del Distribuidor GM / FACTS”!</vt:lpstr>
      <vt:lpstr>Ahora, para descargar el archivo Balanza FACTS, que es mediante el cual habrán de reportar la información y que es el que hasta la fecha han utilizado, favor de proseguir con las siguientes instrucciones.</vt:lpstr>
      <vt:lpstr>Haz click en Descargar Informes…</vt:lpstr>
      <vt:lpstr>Seleccione el reporte Balanza FACTS y verifique que la info corresponde a su distribuidora. Además, seleccione el  período que vayan a presentar... Haga clic en el boton “Descargar” y espere a que termine…</vt:lpstr>
      <vt:lpstr>Una vez descargado, seleccione Guardar (Save) e indique en que directorio de su disco duro quiere guardar el archivo…</vt:lpstr>
      <vt:lpstr>Una vez que haya bajado el archivo,  ábralo (haga clic en Open ó Abrir) y proceda a llenarlo como siempre lo hace. Al finalizar el llenado, súbalo (envíelo) de la misma manera que siempre lo hace. Probablemente, el sistema solicite de nuevo su usuario y contraseña de GlobalConnect. En condiciones normales, habrá de recibir un mensaje respecto a que la información se envió exitosamente, pero si no…</vt:lpstr>
      <vt:lpstr>En el caso de que haya tenido problemas con el envío, probablemente requiera subir la información de manera manual. Para esto haga clic en Envío de datos…</vt:lpstr>
      <vt:lpstr>Ahora, dentro del menú, nuevamente, haga clic en Envío de Datos…</vt:lpstr>
      <vt:lpstr>Verifique que los datos corresponden a su distribuidora y seleccione el período del reporte que quiere enviar. </vt:lpstr>
      <vt:lpstr>Por último, busque en su computadora el archivo que se generó (debe estar en el directorio donde se guardó el archivo de Balanza FACTS) para poderlo subir…</vt:lpstr>
      <vt:lpstr>¿Como poder comprobar que el envío de datos fue exitoso?  El mensaje del sistema “El Envío de Datos fue Exitoso” es suficiente, pero otra manera de cerciorarse, es bajando el Reporte de Operación correspondiente al mes que se acaba de reportar. En él deberán ver reflejada la información enviada y será posible bajarlo inmediatamente después de haber enviado la información de Balanza FACTS.  Para bajar dicho reporte, favor de seguir las siguientes instrucciones…</vt:lpstr>
      <vt:lpstr>En el menú Reportes de Dealer Business Intelligence, haga clic en descargar informes…</vt:lpstr>
      <vt:lpstr>Seleccione Reporte de Operación de Concesionaria y verifique que la info corresponde a su distribuidora. Además, seleccione el  período que acaba de presentar. Siga los pasos para guardar el archivo y posteriormente abrirlo y revisarlo… </vt:lpstr>
    </vt:vector>
  </TitlesOfParts>
  <Company>GM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 esta pagina proporciona tu usuario y contraseña…</dc:title>
  <dc:creator>Carlos Javier Olea Genda</dc:creator>
  <cp:lastModifiedBy>Carlos Javier Olea Genda</cp:lastModifiedBy>
  <cp:revision>6</cp:revision>
  <dcterms:created xsi:type="dcterms:W3CDTF">2011-02-19T21:12:11Z</dcterms:created>
  <dcterms:modified xsi:type="dcterms:W3CDTF">2011-06-30T17:57:12Z</dcterms:modified>
</cp:coreProperties>
</file>