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6" r:id="rId4"/>
    <p:sldId id="262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3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7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3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20C6-01F5-446B-9755-A5F4A5F664A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0E23D-19E2-4FD3-8918-5448E8B4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67" y="2229950"/>
            <a:ext cx="10912699" cy="2387600"/>
          </a:xfrm>
        </p:spPr>
        <p:txBody>
          <a:bodyPr>
            <a:normAutofit/>
          </a:bodyPr>
          <a:lstStyle/>
          <a:p>
            <a:pPr algn="l"/>
            <a:r>
              <a:rPr lang="es-MX" sz="7300" b="1" i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  <a:t>C</a:t>
            </a:r>
            <a:r>
              <a:rPr lang="es-MX" i="1" dirty="0" smtClean="0">
                <a:solidFill>
                  <a:schemeClr val="bg1">
                    <a:lumMod val="50000"/>
                  </a:schemeClr>
                </a:solidFill>
                <a:latin typeface="GM Sans Regular" panose="02000503000000000004" pitchFamily="2" charset="0"/>
              </a:rPr>
              <a:t>ampaña de </a:t>
            </a:r>
            <a:r>
              <a:rPr lang="es-MX" b="1" i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  <a:t>Verano 2016</a:t>
            </a:r>
            <a:br>
              <a:rPr lang="es-MX" b="1" i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</a:br>
            <a:r>
              <a:rPr lang="es-MX" sz="4900" i="1" dirty="0">
                <a:solidFill>
                  <a:schemeClr val="bg1">
                    <a:lumMod val="50000"/>
                  </a:schemeClr>
                </a:solidFill>
                <a:latin typeface="GM Sans Regular" panose="02000503000000000004" pitchFamily="2" charset="0"/>
              </a:rPr>
              <a:t>Formato </a:t>
            </a:r>
            <a:r>
              <a:rPr lang="es-MX" sz="4900" b="1" i="1" dirty="0">
                <a:solidFill>
                  <a:srgbClr val="FFC000"/>
                </a:solidFill>
                <a:latin typeface="GM Sans Regular" panose="02000503000000000004" pitchFamily="2" charset="0"/>
              </a:rPr>
              <a:t>“Plan de Difusión Local”</a:t>
            </a:r>
            <a:r>
              <a:rPr lang="es-MX" sz="4900" i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  <a:t> </a:t>
            </a:r>
            <a:r>
              <a:rPr lang="es-MX" sz="4900" i="1" dirty="0" smtClean="0">
                <a:latin typeface="GM Sans Regular" panose="02000503000000000004" pitchFamily="2" charset="0"/>
              </a:rPr>
              <a:t/>
            </a:r>
            <a:br>
              <a:rPr lang="es-MX" sz="4900" i="1" dirty="0" smtClean="0">
                <a:latin typeface="GM Sans Regular" panose="02000503000000000004" pitchFamily="2" charset="0"/>
              </a:rPr>
            </a:br>
            <a:endParaRPr lang="en-US" sz="4000" i="1" dirty="0">
              <a:solidFill>
                <a:srgbClr val="0070C0"/>
              </a:solidFill>
              <a:latin typeface="GM Sans Regular" panose="0200050300000000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367" y="1434849"/>
            <a:ext cx="4520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i="1" dirty="0" smtClean="0">
                <a:solidFill>
                  <a:schemeClr val="bg1">
                    <a:lumMod val="50000"/>
                  </a:schemeClr>
                </a:solidFill>
                <a:latin typeface="GM Sans Regular" panose="02000503000000000004" pitchFamily="2" charset="0"/>
              </a:rPr>
              <a:t>Chevrolet</a:t>
            </a:r>
            <a:endParaRPr lang="en-US" sz="6600" b="1" i="1" dirty="0">
              <a:solidFill>
                <a:schemeClr val="bg1">
                  <a:lumMod val="50000"/>
                </a:schemeClr>
              </a:solidFill>
              <a:latin typeface="GM Sans Regular" panose="02000503000000000004" pitchFamily="2" charset="0"/>
            </a:endParaRPr>
          </a:p>
        </p:txBody>
      </p:sp>
      <p:pic>
        <p:nvPicPr>
          <p:cNvPr id="6" name="9194b68c-3c5f-454a-8ae9-7956b63b24b6" descr="71BBA9AC-DE4A-40FD-8E13-A24E1B85FE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42" y="6040191"/>
            <a:ext cx="4431224" cy="53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4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9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C</a:t>
            </a: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onsideraciones del formato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73" y="1717628"/>
            <a:ext cx="9237371" cy="3924442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  <a:t>V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igencia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: </a:t>
            </a:r>
            <a:r>
              <a:rPr lang="es-MX" sz="17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(Fecha de la actividad)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1100" dirty="0" smtClean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FFC000"/>
                </a:solidFill>
                <a:latin typeface="GM Sans Regular" panose="02000503000000000004" pitchFamily="2" charset="0"/>
              </a:rPr>
              <a:t>J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ustificación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1100" b="1" dirty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FFC000"/>
                </a:solidFill>
                <a:latin typeface="GM Sans Regular" panose="02000503000000000004" pitchFamily="2" charset="0"/>
              </a:rPr>
              <a:t>V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ehículo (s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):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1000" dirty="0" smtClean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FFC000"/>
                </a:solidFill>
                <a:latin typeface="GM Sans Regular" panose="02000503000000000004" pitchFamily="2" charset="0"/>
              </a:rPr>
              <a:t>T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ipo de estrategia basada en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SSO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: (</a:t>
            </a:r>
            <a:r>
              <a:rPr lang="es-MX" sz="17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Basada </a:t>
            </a:r>
            <a:r>
              <a:rPr lang="es-MX" sz="1700" dirty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en cliente activo, inactivo, código postal, visita única, periodo de venta (meses</a:t>
            </a:r>
            <a:r>
              <a:rPr lang="es-MX" sz="17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), etc</a:t>
            </a: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.)</a:t>
            </a:r>
            <a:endParaRPr lang="es-MX" sz="1600" dirty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  <a:p>
            <a:pPr marL="0" indent="0">
              <a:buNone/>
            </a:pPr>
            <a:endParaRPr lang="es-MX" sz="1000" dirty="0" smtClean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  <a:t>M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edios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: (</a:t>
            </a:r>
            <a:r>
              <a:rPr lang="es-MX" sz="17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Volantes</a:t>
            </a:r>
            <a:r>
              <a:rPr lang="es-MX" sz="1700" dirty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, </a:t>
            </a:r>
            <a:r>
              <a:rPr lang="es-MX" sz="1700" dirty="0" err="1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mailing</a:t>
            </a:r>
            <a:r>
              <a:rPr lang="es-MX" sz="1700" dirty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, Facebook, </a:t>
            </a:r>
            <a:r>
              <a:rPr lang="es-MX" sz="17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BDC, </a:t>
            </a:r>
            <a:r>
              <a:rPr lang="es-MX" sz="1700" dirty="0" err="1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etc</a:t>
            </a:r>
            <a:r>
              <a:rPr lang="es-MX" sz="17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)</a:t>
            </a:r>
            <a:endParaRPr lang="es-MX" sz="1800" dirty="0" smtClean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</p:txBody>
      </p:sp>
      <p:pic>
        <p:nvPicPr>
          <p:cNvPr id="4" name="9194b68c-3c5f-454a-8ae9-7956b63b24b6" descr="71BBA9AC-DE4A-40FD-8E13-A24E1B85FE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392065"/>
            <a:ext cx="3201473" cy="3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3407" y="5797953"/>
            <a:ext cx="10744737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sz="1400" b="1" i="1" dirty="0" smtClean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IMPORTANTE</a:t>
            </a:r>
            <a:r>
              <a:rPr lang="es-ES" sz="1400" b="1" i="1" dirty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: </a:t>
            </a:r>
            <a:endParaRPr lang="es-ES" sz="1400" b="1" i="1" dirty="0" smtClean="0">
              <a:solidFill>
                <a:schemeClr val="bg2">
                  <a:lumMod val="25000"/>
                </a:schemeClr>
              </a:solidFill>
              <a:latin typeface="GM Sans Regular" panose="02000503000000000004" pitchFamily="2" charset="0"/>
            </a:endParaRPr>
          </a:p>
          <a:p>
            <a:r>
              <a:rPr lang="es-ES" sz="1400" i="1" dirty="0" smtClean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La </a:t>
            </a:r>
            <a:r>
              <a:rPr lang="es-ES" sz="1400" i="1" dirty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estrategia debe ser implementada </a:t>
            </a:r>
            <a:r>
              <a:rPr lang="es-ES" sz="1400" b="1" i="1" u="sng" dirty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fuera del taller </a:t>
            </a:r>
            <a:r>
              <a:rPr lang="es-ES" sz="1400" i="1" dirty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de </a:t>
            </a:r>
            <a:r>
              <a:rPr lang="es-ES" sz="1400" i="1" dirty="0" smtClean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servicio.</a:t>
            </a:r>
          </a:p>
          <a:p>
            <a:r>
              <a:rPr lang="es-ES" sz="1400" i="1" dirty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El formato es un </a:t>
            </a:r>
            <a:r>
              <a:rPr lang="es-ES" sz="1400" i="1" dirty="0" smtClean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resumen </a:t>
            </a:r>
            <a:r>
              <a:rPr lang="es-ES" sz="1400" i="1" dirty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de la estrategia, mismo que puede ser complementado con el plan ejecutivo de desarrollo de cada Distribuidor. </a:t>
            </a:r>
          </a:p>
          <a:p>
            <a:r>
              <a:rPr lang="es-ES" sz="1400" i="1" dirty="0" smtClean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El </a:t>
            </a:r>
            <a:r>
              <a:rPr lang="es-ES" sz="1400" i="1" dirty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envío de la información es únicamente de </a:t>
            </a:r>
            <a:r>
              <a:rPr lang="es-ES" sz="1400" i="1" dirty="0" smtClean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las últimas 3 diapositivas de esta presentación, </a:t>
            </a:r>
            <a:r>
              <a:rPr lang="es-ES" sz="1400" i="1" dirty="0">
                <a:solidFill>
                  <a:schemeClr val="bg2">
                    <a:lumMod val="25000"/>
                  </a:schemeClr>
                </a:solidFill>
                <a:latin typeface="GM Sans Regular" panose="02000503000000000004" pitchFamily="2" charset="0"/>
              </a:rPr>
              <a:t>debidamente llenados</a:t>
            </a:r>
          </a:p>
        </p:txBody>
      </p:sp>
      <p:sp>
        <p:nvSpPr>
          <p:cNvPr id="8" name="Rectangle 7"/>
          <p:cNvSpPr/>
          <p:nvPr/>
        </p:nvSpPr>
        <p:spPr>
          <a:xfrm>
            <a:off x="872544" y="1140897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u="sng" dirty="0" smtClean="0">
                <a:solidFill>
                  <a:srgbClr val="0070C0"/>
                </a:solidFill>
                <a:latin typeface="GM Sans Regular" panose="02000503000000000004" pitchFamily="2" charset="0"/>
              </a:rPr>
              <a:t>En la diapositiva #3 encontrarás el formato para completar con las consideraciones abajo mencionadas</a:t>
            </a:r>
            <a:endParaRPr lang="es-ES" i="1" u="sng" dirty="0">
              <a:solidFill>
                <a:srgbClr val="0070C0"/>
              </a:solidFill>
              <a:latin typeface="GM Sans Regular" panose="020005030000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00" t="22777" r="15203" b="24817"/>
          <a:stretch/>
        </p:blipFill>
        <p:spPr>
          <a:xfrm>
            <a:off x="1622737" y="1828816"/>
            <a:ext cx="10003916" cy="4240683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563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  <a:t>E</a:t>
            </a: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strategia basada en </a:t>
            </a:r>
            <a:r>
              <a:rPr lang="es-MX" sz="3600" b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  <a:t>SSO</a:t>
            </a:r>
            <a:endParaRPr lang="en-US" sz="3600" b="1" dirty="0">
              <a:solidFill>
                <a:srgbClr val="FFC000"/>
              </a:solidFill>
              <a:latin typeface="GM Sans Regular" panose="0200050300000000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2737" y="6270235"/>
            <a:ext cx="10840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i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Las estrategias arriba indicadas son de referencia y no son limitativas.</a:t>
            </a:r>
            <a:endParaRPr lang="en-US" sz="1600" i="1" dirty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245" y="4922793"/>
            <a:ext cx="141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Estrategias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77756"/>
            <a:ext cx="104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GM Sans Regular" panose="02000503000000000004" pitchFamily="2" charset="0"/>
              </a:rPr>
              <a:t>Te recordamos que la herramienta SSO te permite generar estrategias puntuales dependiendo del tipo de cliente y si cuentas o no cuentas con datos del mismo. </a:t>
            </a:r>
            <a:endParaRPr lang="en-US" dirty="0">
              <a:latin typeface="GM Sans Regular" panose="020005030000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7743" y="-48328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  <a:t>F</a:t>
            </a: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ormato Estrategia </a:t>
            </a:r>
            <a:r>
              <a:rPr lang="es-MX" sz="3600" b="1" dirty="0">
                <a:solidFill>
                  <a:srgbClr val="FFC000"/>
                </a:solidFill>
                <a:latin typeface="GM Sans Regular" panose="02000503000000000004" pitchFamily="2" charset="0"/>
              </a:rPr>
              <a:t>SSO</a:t>
            </a:r>
            <a:endParaRPr lang="en-US" sz="3600" b="1" dirty="0">
              <a:solidFill>
                <a:srgbClr val="FFC000"/>
              </a:solidFill>
              <a:latin typeface="GM Sans Regular" panose="02000503000000000004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21927"/>
              </p:ext>
            </p:extLst>
          </p:nvPr>
        </p:nvGraphicFramePr>
        <p:xfrm>
          <a:off x="1066800" y="1071171"/>
          <a:ext cx="10060549" cy="51821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4224"/>
                <a:gridCol w="1327447"/>
                <a:gridCol w="1489991"/>
                <a:gridCol w="1422264"/>
                <a:gridCol w="1476447"/>
                <a:gridCol w="2300176"/>
              </a:tblGrid>
              <a:tr h="367526">
                <a:tc gridSpan="6"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GM Sans Regular" panose="02000503000000000004" pitchFamily="2" charset="0"/>
                        </a:rPr>
                        <a:t>Vigencia:</a:t>
                      </a:r>
                      <a:endParaRPr lang="en-US" sz="1600" dirty="0">
                        <a:solidFill>
                          <a:schemeClr val="bg1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4998">
                <a:tc gridSpan="6">
                  <a:txBody>
                    <a:bodyPr/>
                    <a:lstStyle/>
                    <a:p>
                      <a:r>
                        <a:rPr lang="es-MX" sz="1600" b="1" kern="1200" dirty="0" smtClean="0">
                          <a:solidFill>
                            <a:schemeClr val="bg1"/>
                          </a:solidFill>
                          <a:latin typeface="GM Sans Regular" panose="02000503000000000004" pitchFamily="2" charset="0"/>
                          <a:ea typeface="+mn-ea"/>
                          <a:cs typeface="+mn-cs"/>
                        </a:rPr>
                        <a:t>Escribir la justificación de la estrategia:</a:t>
                      </a:r>
                    </a:p>
                    <a:p>
                      <a:endParaRPr lang="es-MX" sz="1400" baseline="0" dirty="0" smtClean="0">
                        <a:solidFill>
                          <a:schemeClr val="bg1"/>
                        </a:solidFill>
                        <a:latin typeface="GM Sans Regular" panose="02000503000000000004" pitchFamily="2" charset="0"/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776"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Tipo de cliente</a:t>
                      </a:r>
                    </a:p>
                    <a:p>
                      <a:pPr algn="ctr"/>
                      <a:r>
                        <a:rPr lang="es-MX" sz="1200" b="0" i="1" dirty="0" smtClean="0">
                          <a:latin typeface="GM Sans Regular" panose="02000503000000000004" pitchFamily="2" charset="0"/>
                        </a:rPr>
                        <a:t>(marcar con “X” una</a:t>
                      </a:r>
                      <a:r>
                        <a:rPr lang="es-MX" sz="1200" b="0" i="1" baseline="0" dirty="0" smtClean="0">
                          <a:latin typeface="GM Sans Regular" panose="02000503000000000004" pitchFamily="2" charset="0"/>
                        </a:rPr>
                        <a:t> o más opciones)</a:t>
                      </a:r>
                      <a:endParaRPr lang="en-US" sz="1200" b="0" i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Activo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Inactivo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4983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GM Sans Regular" panose="0200050300000000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279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Vehículo</a:t>
                      </a:r>
                      <a:r>
                        <a:rPr lang="es-MX" sz="1600" b="1" baseline="0" dirty="0" smtClean="0"/>
                        <a:t> (s)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kern="1200" baseline="0" dirty="0" smtClean="0">
                          <a:solidFill>
                            <a:schemeClr val="dk1"/>
                          </a:solidFill>
                          <a:latin typeface="GM Sans Regular" panose="02000503000000000004" pitchFamily="2" charset="0"/>
                          <a:ea typeface="+mn-ea"/>
                          <a:cs typeface="+mn-cs"/>
                        </a:rPr>
                        <a:t>(marcar con “X” una o más opciones)</a:t>
                      </a:r>
                      <a:endParaRPr lang="en-US" sz="1200" b="0" i="1" kern="1200" baseline="0" dirty="0" smtClean="0">
                        <a:solidFill>
                          <a:schemeClr val="dk1"/>
                        </a:solidFill>
                        <a:latin typeface="GM Sans Regular" panose="02000503000000000004" pitchFamily="2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/>
                        <a:t>Spark</a:t>
                      </a:r>
                      <a:r>
                        <a:rPr lang="es-MX" sz="1400" b="1" baseline="0" dirty="0" smtClean="0"/>
                        <a:t> </a:t>
                      </a:r>
                      <a:r>
                        <a:rPr lang="es-MX" sz="1400" b="1" baseline="0" dirty="0" err="1" smtClean="0"/>
                        <a:t>Classic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/>
                        <a:t>Aveo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Sonic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/>
                        <a:t>Silverado</a:t>
                      </a:r>
                      <a:r>
                        <a:rPr lang="es-MX" sz="1400" b="1" dirty="0" smtClean="0"/>
                        <a:t> 2500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Otro</a:t>
                      </a:r>
                      <a:endParaRPr lang="es-MX" sz="1400" b="1" baseline="0" dirty="0" smtClean="0"/>
                    </a:p>
                    <a:p>
                      <a:pPr algn="ctr"/>
                      <a:r>
                        <a:rPr lang="es-MX" sz="1400" b="1" baseline="0" dirty="0" smtClean="0"/>
                        <a:t>¿Cuál?</a:t>
                      </a:r>
                      <a:endParaRPr lang="en-US" sz="1400" b="1" dirty="0" smtClean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4635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GM Sans Regular" panose="0200050300000000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1895"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Estrategia</a:t>
                      </a:r>
                      <a:r>
                        <a:rPr lang="es-MX" sz="1600" b="1" baseline="0" dirty="0" smtClean="0"/>
                        <a:t> basada en: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kern="1200" baseline="0" dirty="0" smtClean="0">
                          <a:solidFill>
                            <a:schemeClr val="dk1"/>
                          </a:solidFill>
                          <a:latin typeface="GM Sans Regular" panose="02000503000000000004" pitchFamily="2" charset="0"/>
                          <a:ea typeface="+mn-ea"/>
                          <a:cs typeface="+mn-cs"/>
                        </a:rPr>
                        <a:t>(marcar con ”X”  una o más opciones)</a:t>
                      </a:r>
                      <a:endParaRPr lang="en-US" sz="1200" b="0" i="1" kern="1200" baseline="0" dirty="0" smtClean="0">
                        <a:solidFill>
                          <a:schemeClr val="dk1"/>
                        </a:solidFill>
                        <a:latin typeface="GM Sans Regular" panose="02000503000000000004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CP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Visitas únicas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Año</a:t>
                      </a:r>
                      <a:r>
                        <a:rPr lang="es-MX" sz="1400" b="1" baseline="0" dirty="0" smtClean="0"/>
                        <a:t> Modelo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Periodo de venta (meses)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Otra</a:t>
                      </a:r>
                      <a:endParaRPr lang="es-MX" sz="1400" b="1" baseline="0" dirty="0" smtClean="0"/>
                    </a:p>
                    <a:p>
                      <a:pPr algn="ctr"/>
                      <a:r>
                        <a:rPr lang="es-MX" sz="1400" b="1" baseline="0" dirty="0" smtClean="0"/>
                        <a:t>¿Cuál?</a:t>
                      </a:r>
                      <a:endParaRPr lang="en-US" sz="1400" b="1" dirty="0"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2809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GM Sans Regular" panose="0200050300000000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0365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kern="1200" baseline="0" dirty="0" smtClean="0">
                          <a:solidFill>
                            <a:schemeClr val="dk1"/>
                          </a:solidFill>
                          <a:latin typeface="GM Sans Regular" panose="02000503000000000004" pitchFamily="2" charset="0"/>
                          <a:ea typeface="+mn-ea"/>
                          <a:cs typeface="+mn-cs"/>
                        </a:rPr>
                        <a:t>(marcar con ”X”  una o más opciones)</a:t>
                      </a:r>
                      <a:endParaRPr lang="en-US" sz="1200" b="0" i="1" kern="1200" baseline="0" dirty="0" smtClean="0">
                        <a:solidFill>
                          <a:schemeClr val="dk1"/>
                        </a:solidFill>
                        <a:latin typeface="GM Sans Regular" panose="02000503000000000004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Volantes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Mailing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BDC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Otro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¿Cuál?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4339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GM Sans Regular" panose="0200050300000000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  <a:latin typeface="GM Sans Regular" panose="0200050300000000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6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1312" y="4662152"/>
            <a:ext cx="7069243" cy="209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Testigos </a:t>
            </a:r>
            <a:r>
              <a:rPr lang="es-MX" sz="3600" b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  <a:t>SSO</a:t>
            </a:r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/>
            </a:r>
            <a:br>
              <a:rPr lang="es-MX" sz="36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</a:br>
            <a:r>
              <a:rPr lang="es-MX" sz="32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(</a:t>
            </a:r>
            <a:r>
              <a:rPr lang="es-MX" sz="2800" i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evidencia de pantallas utilizadas para la estrategia definida</a:t>
            </a:r>
            <a:r>
              <a:rPr lang="es-MX" sz="32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)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7123">
            <a:off x="1468734" y="1200559"/>
            <a:ext cx="4954402" cy="2477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4972">
            <a:off x="6017976" y="2543908"/>
            <a:ext cx="5302553" cy="2640113"/>
          </a:xfrm>
          <a:prstGeom prst="rect">
            <a:avLst/>
          </a:prstGeom>
        </p:spPr>
      </p:pic>
      <p:pic>
        <p:nvPicPr>
          <p:cNvPr id="5" name="9194b68c-3c5f-454a-8ae9-7956b63b24b6" descr="71BBA9AC-DE4A-40FD-8E13-A24E1B85FEA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025" y="605914"/>
            <a:ext cx="4431224" cy="53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5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859" y="3863662"/>
            <a:ext cx="7069243" cy="2099257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Testigos </a:t>
            </a:r>
            <a:r>
              <a:rPr lang="es-MX" sz="3600" b="1" dirty="0" smtClean="0">
                <a:solidFill>
                  <a:srgbClr val="FFC000"/>
                </a:solidFill>
                <a:latin typeface="GM Sans Regular" panose="02000503000000000004" pitchFamily="2" charset="0"/>
              </a:rPr>
              <a:t>fotográficos</a:t>
            </a:r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/>
            </a:r>
            <a:br>
              <a:rPr lang="es-MX" sz="3600" b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</a:br>
            <a:r>
              <a:rPr lang="es-MX" sz="32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(</a:t>
            </a:r>
            <a:r>
              <a:rPr lang="es-MX" sz="2800" i="1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evidencia de material para difusión</a:t>
            </a:r>
            <a:r>
              <a:rPr lang="es-MX" sz="3200" dirty="0" smtClean="0">
                <a:solidFill>
                  <a:schemeClr val="bg2">
                    <a:lumMod val="50000"/>
                  </a:schemeClr>
                </a:solidFill>
                <a:latin typeface="GM Sans Regular" panose="02000503000000000004" pitchFamily="2" charset="0"/>
              </a:rPr>
              <a:t>)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GM Sans Regular" panose="0200050300000000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685">
            <a:off x="6917333" y="406301"/>
            <a:ext cx="3926257" cy="3926257"/>
          </a:xfrm>
          <a:prstGeom prst="rect">
            <a:avLst/>
          </a:prstGeom>
        </p:spPr>
      </p:pic>
      <p:pic>
        <p:nvPicPr>
          <p:cNvPr id="4" name="9194b68c-3c5f-454a-8ae9-7956b63b24b6" descr="71BBA9AC-DE4A-40FD-8E13-A24E1B85FE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02" y="5962919"/>
            <a:ext cx="3600883" cy="43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0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9D494D0313CB4E8A026B02898BA7A9" ma:contentTypeVersion="0" ma:contentTypeDescription="Crear nuevo documento." ma:contentTypeScope="" ma:versionID="e8c171a45d3a50295540eacbfe030ec9">
  <xsd:schema xmlns:xsd="http://www.w3.org/2001/XMLSchema" xmlns:xs="http://www.w3.org/2001/XMLSchema" xmlns:p="http://schemas.microsoft.com/office/2006/metadata/properties" xmlns:ns2="6958425e-82e9-4966-b675-6235a32f2fd7" targetNamespace="http://schemas.microsoft.com/office/2006/metadata/properties" ma:root="true" ma:fieldsID="d011ff2d91d30a2677aae88d00bcef4e" ns2:_="">
    <xsd:import namespace="6958425e-82e9-4966-b675-6235a32f2fd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8425e-82e9-4966-b675-6235a32f2fd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958425e-82e9-4966-b675-6235a32f2fd7">GCMX-71-529</_dlc_DocId>
    <_dlc_DocIdUrl xmlns="6958425e-82e9-4966-b675-6235a32f2fd7">
      <Url>https://dealer.autopartners.net/portal/mxcontent/headlines/_layouts/15/DocIdRedir.aspx?ID=GCMX-71-529</Url>
      <Description>GCMX-71-529</Description>
    </_dlc_DocIdUrl>
  </documentManagement>
</p:properties>
</file>

<file path=customXml/itemProps1.xml><?xml version="1.0" encoding="utf-8"?>
<ds:datastoreItem xmlns:ds="http://schemas.openxmlformats.org/officeDocument/2006/customXml" ds:itemID="{3CE61750-8C17-46AC-8220-A52C13A889BA}"/>
</file>

<file path=customXml/itemProps2.xml><?xml version="1.0" encoding="utf-8"?>
<ds:datastoreItem xmlns:ds="http://schemas.openxmlformats.org/officeDocument/2006/customXml" ds:itemID="{52F83A86-EC19-486A-9688-09FC64A59B1E}"/>
</file>

<file path=customXml/itemProps3.xml><?xml version="1.0" encoding="utf-8"?>
<ds:datastoreItem xmlns:ds="http://schemas.openxmlformats.org/officeDocument/2006/customXml" ds:itemID="{32FC7EE1-7D99-4826-8155-D31E128BD51D}"/>
</file>

<file path=customXml/itemProps4.xml><?xml version="1.0" encoding="utf-8"?>
<ds:datastoreItem xmlns:ds="http://schemas.openxmlformats.org/officeDocument/2006/customXml" ds:itemID="{469F73FE-0EAF-4597-82A1-E3E314C7A536}"/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285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GM Sans Regular</vt:lpstr>
      <vt:lpstr>Wingdings</vt:lpstr>
      <vt:lpstr>Office Theme</vt:lpstr>
      <vt:lpstr>Campaña de Verano 2016 Formato “Plan de Difusión Local”  </vt:lpstr>
      <vt:lpstr>Consideraciones del formato</vt:lpstr>
      <vt:lpstr>Estrategia basada en SSO</vt:lpstr>
      <vt:lpstr>Formato Estrategia SSO</vt:lpstr>
      <vt:lpstr>PowerPoint Presentation</vt:lpstr>
      <vt:lpstr>Testigos fotográficos (evidencia de material para difusión)</vt:lpstr>
    </vt:vector>
  </TitlesOfParts>
  <Company>GM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la información SSO</dc:title>
  <dc:creator>Alejandra Perez Tenorio</dc:creator>
  <cp:lastModifiedBy>Alejandra Perez Tenorio</cp:lastModifiedBy>
  <cp:revision>35</cp:revision>
  <dcterms:created xsi:type="dcterms:W3CDTF">2016-07-15T21:48:26Z</dcterms:created>
  <dcterms:modified xsi:type="dcterms:W3CDTF">2016-07-19T14:49:31Z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0x010100109D494D0313CB4E8A026B02898BA7A9</vt:lpwstr>
  </property>
  <property fmtid="{D5CDD505-2E9C-101B-9397-08002B2CF9AE}" pid="3" name="_dlc_DocIdItemGuid">
    <vt:lpwstr>427634cb-4062-4246-863c-042fa4edd250</vt:lpwstr>
  </property>
</Properties>
</file>