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s-MX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4D40C6C9-C14F-4FEB-8E43-ED673DDBC6A5}" type="datetimeFigureOut">
              <a:rPr lang="es-MX" smtClean="0"/>
              <a:pPr/>
              <a:t>15/02/2016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61D56D7-4303-47BC-B8C0-53A594383106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ljimenez.PROLECSA\Desktop\cir_32_anexo_2_FORMATO%20DE%20IDENTIFICACION%20PERSONA%20MORAL-1%20FINAL.pdf" TargetMode="External"/><Relationship Id="rId2" Type="http://schemas.openxmlformats.org/officeDocument/2006/relationships/hyperlink" Target="file:///C:\Users\ljimenez.PROLECSA\Desktop\cir_32_anexo_%201_FORMATO%20DE%20IDENTIFICACION%20PERSONA%20FISICA-1%20Fin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Ley Antilavado de Dinero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303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914400"/>
          </a:xfrm>
        </p:spPr>
        <p:txBody>
          <a:bodyPr/>
          <a:lstStyle/>
          <a:p>
            <a:r>
              <a:rPr lang="es-ES" dirty="0" smtClean="0"/>
              <a:t>Régimen General de personas morales.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1490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1400" dirty="0" smtClean="0">
                <a:solidFill>
                  <a:schemeClr val="tx1"/>
                </a:solidFill>
              </a:rPr>
              <a:t> Si </a:t>
            </a:r>
            <a:r>
              <a:rPr lang="es-ES" sz="1400" dirty="0" smtClean="0">
                <a:solidFill>
                  <a:schemeClr val="tx1"/>
                </a:solidFill>
              </a:rPr>
              <a:t>tienes  una sociedad mercantil; sociedad; asociación civil; sociedad cooperativa de producción; instituciones </a:t>
            </a:r>
            <a:r>
              <a:rPr lang="es-ES" sz="1400" dirty="0" smtClean="0">
                <a:solidFill>
                  <a:schemeClr val="tx1"/>
                </a:solidFill>
              </a:rPr>
              <a:t>de crédito</a:t>
            </a:r>
            <a:r>
              <a:rPr lang="es-ES" sz="1400" dirty="0" smtClean="0">
                <a:solidFill>
                  <a:schemeClr val="tx1"/>
                </a:solidFill>
              </a:rPr>
              <a:t>, de seguros y fianzas, almacenes generales de depósito, arrendadoras financieras, uniones de crédito y sociedades de inversión de capitales; organismos descentralizados que comercialicen bienes o servicios, y fideicomisos con actividades empresariales, entre otras, que realicen actividades lucrativas, entonces puedes aplicar este régimen.</a:t>
            </a:r>
          </a:p>
          <a:p>
            <a:pPr algn="just">
              <a:buNone/>
            </a:pPr>
            <a:r>
              <a:rPr lang="es-ES" sz="1400" dirty="0" smtClean="0">
                <a:solidFill>
                  <a:schemeClr val="tx1"/>
                </a:solidFill>
              </a:rPr>
              <a:t> </a:t>
            </a:r>
            <a:br>
              <a:rPr lang="es-ES" sz="1400" dirty="0" smtClean="0">
                <a:solidFill>
                  <a:schemeClr val="tx1"/>
                </a:solidFill>
              </a:rPr>
            </a:br>
            <a:r>
              <a:rPr lang="es-ES" sz="1400" dirty="0" smtClean="0">
                <a:solidFill>
                  <a:schemeClr val="tx1"/>
                </a:solidFill>
              </a:rPr>
              <a:t>Obligaciones </a:t>
            </a:r>
            <a:r>
              <a:rPr lang="es-ES" sz="1400" dirty="0" smtClean="0">
                <a:solidFill>
                  <a:schemeClr val="tx1"/>
                </a:solidFill>
              </a:rPr>
              <a:t>fiscales</a:t>
            </a:r>
            <a:endParaRPr lang="es-ES" sz="1400" dirty="0" smtClean="0">
              <a:solidFill>
                <a:schemeClr val="tx1"/>
              </a:solidFill>
            </a:endParaRP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Inscripción o alta en el Registro Federal de </a:t>
            </a:r>
            <a:r>
              <a:rPr lang="es-ES" sz="1400" dirty="0" smtClean="0">
                <a:solidFill>
                  <a:schemeClr val="tx1"/>
                </a:solidFill>
              </a:rPr>
              <a:t>Contribuyentes</a:t>
            </a: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Expedir </a:t>
            </a:r>
            <a:r>
              <a:rPr lang="es-ES" sz="1400" dirty="0" smtClean="0">
                <a:solidFill>
                  <a:schemeClr val="tx1"/>
                </a:solidFill>
              </a:rPr>
              <a:t>comprobantes </a:t>
            </a:r>
            <a:r>
              <a:rPr lang="es-ES" sz="1400" dirty="0" smtClean="0">
                <a:solidFill>
                  <a:schemeClr val="tx1"/>
                </a:solidFill>
              </a:rPr>
              <a:t>fiscales</a:t>
            </a: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Llevar contabilidad</a:t>
            </a: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Presentar </a:t>
            </a:r>
            <a:r>
              <a:rPr lang="es-ES" sz="1400" dirty="0" smtClean="0">
                <a:solidFill>
                  <a:schemeClr val="tx1"/>
                </a:solidFill>
              </a:rPr>
              <a:t>declaraciones y pagos mensuales y Declaración </a:t>
            </a:r>
            <a:r>
              <a:rPr lang="es-ES" sz="1400" dirty="0" smtClean="0">
                <a:solidFill>
                  <a:schemeClr val="tx1"/>
                </a:solidFill>
              </a:rPr>
              <a:t>Anual</a:t>
            </a: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Presentar </a:t>
            </a:r>
            <a:r>
              <a:rPr lang="es-ES" sz="1400" dirty="0" smtClean="0">
                <a:solidFill>
                  <a:schemeClr val="tx1"/>
                </a:solidFill>
              </a:rPr>
              <a:t>la Declaración Informativa de Operaciones con </a:t>
            </a:r>
            <a:r>
              <a:rPr lang="es-ES" sz="1400" dirty="0" smtClean="0">
                <a:solidFill>
                  <a:schemeClr val="tx1"/>
                </a:solidFill>
              </a:rPr>
              <a:t>Terceros</a:t>
            </a: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Presentar </a:t>
            </a:r>
            <a:r>
              <a:rPr lang="es-ES" sz="1400" dirty="0" smtClean="0">
                <a:solidFill>
                  <a:schemeClr val="tx1"/>
                </a:solidFill>
              </a:rPr>
              <a:t>Declaraciones informativas anuales </a:t>
            </a:r>
            <a:endParaRPr lang="es-ES" sz="1400" dirty="0" smtClean="0">
              <a:solidFill>
                <a:schemeClr val="tx1"/>
              </a:solidFill>
            </a:endParaRP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Otras obligaciones</a:t>
            </a:r>
          </a:p>
          <a:p>
            <a:pPr algn="just"/>
            <a:r>
              <a:rPr lang="es-ES" sz="1400" dirty="0" smtClean="0">
                <a:solidFill>
                  <a:schemeClr val="tx1"/>
                </a:solidFill>
              </a:rPr>
              <a:t>Mantener </a:t>
            </a:r>
            <a:r>
              <a:rPr lang="es-ES" sz="1400" dirty="0" smtClean="0">
                <a:solidFill>
                  <a:schemeClr val="tx1"/>
                </a:solidFill>
              </a:rPr>
              <a:t>actualizados sus datos en el Registro Federal de Contribuyentes </a:t>
            </a:r>
          </a:p>
          <a:p>
            <a:pPr algn="just">
              <a:buNone/>
            </a:pPr>
            <a:r>
              <a:rPr lang="es-ES" sz="1400" dirty="0" smtClean="0">
                <a:solidFill>
                  <a:schemeClr val="tx1"/>
                </a:solidFill>
              </a:rPr>
              <a:t/>
            </a:r>
            <a:br>
              <a:rPr lang="es-ES" sz="1400" dirty="0" smtClean="0">
                <a:solidFill>
                  <a:schemeClr val="tx1"/>
                </a:solidFill>
              </a:rPr>
            </a:br>
            <a:endParaRPr lang="es-ES" sz="1400" dirty="0" smtClean="0">
              <a:solidFill>
                <a:schemeClr val="tx1"/>
              </a:solidFill>
            </a:endParaRPr>
          </a:p>
          <a:p>
            <a:pPr algn="just"/>
            <a:endParaRPr lang="es-E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Régimen de personas morales con fines n lucrativos.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41167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1400" dirty="0" smtClean="0"/>
              <a:t> Son </a:t>
            </a:r>
            <a:r>
              <a:rPr lang="es-ES" sz="1400" dirty="0" smtClean="0"/>
              <a:t>aquellas personas morales cuya finalidad no es obtener una ganancia económica o lucro, por ejemplo: sociedades de inversión, administradoras de fondos para el retiro, sindicatos, cámaras </a:t>
            </a:r>
            <a:r>
              <a:rPr lang="es-ES" sz="1400" dirty="0" smtClean="0"/>
              <a:t>de comercio </a:t>
            </a:r>
            <a:r>
              <a:rPr lang="es-ES" sz="1400" dirty="0" smtClean="0"/>
              <a:t>e industria, colegios de profesionales, instituciones de asistencia o beneficencia, asociaciones civiles sin fines de lucro</a:t>
            </a:r>
            <a:r>
              <a:rPr lang="es-ES" sz="1400" dirty="0" smtClean="0"/>
              <a:t>.</a:t>
            </a:r>
          </a:p>
          <a:p>
            <a:pPr algn="just">
              <a:buNone/>
            </a:pPr>
            <a:r>
              <a:rPr lang="es-ES" sz="1400" dirty="0" smtClean="0"/>
              <a:t> Para </a:t>
            </a:r>
            <a:r>
              <a:rPr lang="es-ES" sz="1400" dirty="0" smtClean="0"/>
              <a:t>fines fiscales, este régimen está previsto en el título III de la Ley del Impuesto sobre la Renta y quienes se ubican aquí no son sujetos de éste gravamen, salvo algunas </a:t>
            </a:r>
            <a:r>
              <a:rPr lang="es-ES" sz="1400" dirty="0" smtClean="0"/>
              <a:t>excepciones.</a:t>
            </a:r>
          </a:p>
          <a:p>
            <a:pPr algn="just">
              <a:buNone/>
            </a:pPr>
            <a:endParaRPr lang="es-ES" sz="1400" b="1" dirty="0" smtClean="0"/>
          </a:p>
          <a:p>
            <a:pPr algn="just">
              <a:buNone/>
            </a:pPr>
            <a:r>
              <a:rPr lang="es-ES" sz="1400" b="1" dirty="0" smtClean="0"/>
              <a:t>Obligaciones</a:t>
            </a:r>
            <a:r>
              <a:rPr lang="es-ES" sz="1400" dirty="0" smtClean="0"/>
              <a:t> </a:t>
            </a:r>
          </a:p>
          <a:p>
            <a:pPr algn="just"/>
            <a:r>
              <a:rPr lang="es-ES" sz="1400" dirty="0" smtClean="0"/>
              <a:t>Inscribirte o darte de alta en el Registro Federal de </a:t>
            </a:r>
            <a:r>
              <a:rPr lang="es-ES" sz="1400" dirty="0" smtClean="0"/>
              <a:t>Contribuyentes</a:t>
            </a:r>
          </a:p>
          <a:p>
            <a:pPr algn="just"/>
            <a:r>
              <a:rPr lang="es-ES" sz="1400" dirty="0" smtClean="0"/>
              <a:t>Expedir </a:t>
            </a:r>
            <a:r>
              <a:rPr lang="es-ES" sz="1400" dirty="0" smtClean="0"/>
              <a:t>comprobantes fiscales</a:t>
            </a:r>
            <a:r>
              <a:rPr lang="es-ES" sz="1400" dirty="0" smtClean="0"/>
              <a:t>.</a:t>
            </a:r>
          </a:p>
          <a:p>
            <a:pPr algn="just"/>
            <a:r>
              <a:rPr lang="es-ES" sz="1400" dirty="0" smtClean="0"/>
              <a:t>Llevar </a:t>
            </a:r>
            <a:r>
              <a:rPr lang="es-ES" sz="1400" dirty="0" smtClean="0"/>
              <a:t>contabilidad desde el inicio de tus operaciones tal y como lo establece el Código Fiscal </a:t>
            </a:r>
            <a:br>
              <a:rPr lang="es-ES" sz="1400" dirty="0" smtClean="0"/>
            </a:br>
            <a:r>
              <a:rPr lang="es-ES" sz="1400" dirty="0" smtClean="0"/>
              <a:t>de la </a:t>
            </a:r>
            <a:r>
              <a:rPr lang="es-ES" sz="1400" dirty="0" smtClean="0"/>
              <a:t>Federación.</a:t>
            </a:r>
          </a:p>
          <a:p>
            <a:pPr algn="just"/>
            <a:r>
              <a:rPr lang="es-ES" sz="1400" dirty="0" smtClean="0"/>
              <a:t>Presentar </a:t>
            </a:r>
            <a:r>
              <a:rPr lang="es-ES" sz="1400" dirty="0" smtClean="0"/>
              <a:t>declaraciones mensuales y declaraciones informativas. </a:t>
            </a:r>
            <a:endParaRPr lang="es-ES" sz="1400" dirty="0" smtClean="0"/>
          </a:p>
          <a:p>
            <a:pPr algn="just"/>
            <a:r>
              <a:rPr lang="es-ES" sz="1400" dirty="0" smtClean="0"/>
              <a:t>Cumplir</a:t>
            </a:r>
            <a:r>
              <a:rPr lang="es-ES" sz="1400" dirty="0" smtClean="0"/>
              <a:t> con otras obligaciones fiscales. </a:t>
            </a:r>
            <a:endParaRPr lang="es-ES" sz="1400" dirty="0" smtClean="0"/>
          </a:p>
          <a:p>
            <a:pPr algn="just"/>
            <a:r>
              <a:rPr lang="es-ES" sz="1400" dirty="0" smtClean="0"/>
              <a:t>Mantener </a:t>
            </a:r>
            <a:r>
              <a:rPr lang="es-ES" sz="1400" dirty="0" smtClean="0"/>
              <a:t>actualizados tus datos en el RFC. </a:t>
            </a:r>
          </a:p>
          <a:p>
            <a:pPr algn="just"/>
            <a:endParaRPr lang="es-ES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1050" dirty="0" smtClean="0"/>
              <a:t>    Entre </a:t>
            </a:r>
            <a:r>
              <a:rPr lang="es-ES" sz="1050" dirty="0" smtClean="0"/>
              <a:t>otras, se consideran personas morales con fines no lucrativos, las siguientes:</a:t>
            </a:r>
            <a:br>
              <a:rPr lang="es-ES" sz="1050" dirty="0" smtClean="0"/>
            </a:br>
            <a:r>
              <a:rPr lang="es-ES" sz="1050" dirty="0" smtClean="0"/>
              <a:t>    </a:t>
            </a:r>
            <a:endParaRPr lang="es-ES" sz="1050" dirty="0" smtClean="0"/>
          </a:p>
          <a:p>
            <a:r>
              <a:rPr lang="es-ES" sz="1050" dirty="0" smtClean="0"/>
              <a:t>Instituciones </a:t>
            </a:r>
            <a:r>
              <a:rPr lang="es-ES" sz="1050" dirty="0" smtClean="0"/>
              <a:t>de asistencia o de </a:t>
            </a:r>
            <a:r>
              <a:rPr lang="es-ES" sz="1050" dirty="0" smtClean="0"/>
              <a:t>beneficencia.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Deportivas reconocidas por la Comisión Nacional del Deporte, siempre y cuando éstas sean miembros del Sistema Nacional del Deporte, en términos de la Ley General de Cultura Física y </a:t>
            </a:r>
            <a:r>
              <a:rPr lang="es-ES" sz="1050" dirty="0" smtClean="0"/>
              <a:t>Deporte.</a:t>
            </a:r>
          </a:p>
          <a:p>
            <a:r>
              <a:rPr lang="es-ES" sz="1050" dirty="0" smtClean="0"/>
              <a:t>Asociaciones religiosas.</a:t>
            </a:r>
          </a:p>
          <a:p>
            <a:r>
              <a:rPr lang="es-ES" sz="1050" dirty="0" smtClean="0"/>
              <a:t>Donatarias autorizadas.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patronales; sindicatos obreros; cámaras de comercio e </a:t>
            </a:r>
            <a:r>
              <a:rPr lang="es-ES" sz="1050" dirty="0" smtClean="0"/>
              <a:t>industria.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o sociedades civiles de enseñanza; de investigación científica o </a:t>
            </a:r>
            <a:r>
              <a:rPr lang="es-ES" sz="1050" dirty="0" smtClean="0"/>
              <a:t>tecnológica.</a:t>
            </a:r>
          </a:p>
          <a:p>
            <a:r>
              <a:rPr lang="es-ES" sz="1050" dirty="0" smtClean="0"/>
              <a:t>Sociedades </a:t>
            </a:r>
            <a:r>
              <a:rPr lang="es-ES" sz="1050" dirty="0" smtClean="0"/>
              <a:t>cooperativas de consumo. </a:t>
            </a:r>
            <a:endParaRPr lang="es-ES" sz="1050" dirty="0" smtClean="0"/>
          </a:p>
          <a:p>
            <a:r>
              <a:rPr lang="es-ES" sz="1050" dirty="0" smtClean="0"/>
              <a:t>Instituciones </a:t>
            </a:r>
            <a:r>
              <a:rPr lang="es-ES" sz="1050" dirty="0" smtClean="0"/>
              <a:t>o sociedades civiles que administren fondos o cajas de </a:t>
            </a:r>
            <a:r>
              <a:rPr lang="es-ES" sz="1050" dirty="0" smtClean="0"/>
              <a:t>ahorro.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de padres de </a:t>
            </a:r>
            <a:r>
              <a:rPr lang="es-ES" sz="1050" dirty="0" smtClean="0"/>
              <a:t>familia.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civiles de colonos o las que administren inmuebles en </a:t>
            </a:r>
            <a:r>
              <a:rPr lang="es-ES" sz="1050" dirty="0" smtClean="0"/>
              <a:t>condominio.</a:t>
            </a:r>
          </a:p>
          <a:p>
            <a:r>
              <a:rPr lang="es-ES" sz="1050" dirty="0" smtClean="0"/>
              <a:t>Agrupaciones </a:t>
            </a:r>
            <a:r>
              <a:rPr lang="es-ES" sz="1050" dirty="0" smtClean="0"/>
              <a:t>agrícolas, ganaderas, pesqueras o silvícolas y los organismos que las </a:t>
            </a:r>
            <a:r>
              <a:rPr lang="es-ES" sz="1050" dirty="0" smtClean="0"/>
              <a:t>reúnan.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civiles y sociedades de responsabilidad </a:t>
            </a:r>
            <a:r>
              <a:rPr lang="es-ES" sz="1050" dirty="0" smtClean="0"/>
              <a:t>limitada.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o sociedades civiles autorizadas para recibir </a:t>
            </a:r>
            <a:r>
              <a:rPr lang="es-ES" sz="1050" dirty="0" smtClean="0"/>
              <a:t>donativos.</a:t>
            </a:r>
          </a:p>
          <a:p>
            <a:r>
              <a:rPr lang="es-ES" sz="1050" dirty="0" smtClean="0"/>
              <a:t>Sociedades</a:t>
            </a:r>
            <a:r>
              <a:rPr lang="es-ES" sz="1050" dirty="0" smtClean="0"/>
              <a:t>  de gestión colectiva constituidas conforme a la Ley Federal de Derecho de </a:t>
            </a:r>
            <a:r>
              <a:rPr lang="es-ES" sz="1050" dirty="0" smtClean="0"/>
              <a:t>Autor.</a:t>
            </a:r>
          </a:p>
          <a:p>
            <a:r>
              <a:rPr lang="es-ES" sz="1050" dirty="0" smtClean="0"/>
              <a:t>Asociaciones </a:t>
            </a:r>
            <a:r>
              <a:rPr lang="es-ES" sz="1050" dirty="0" smtClean="0"/>
              <a:t>o sociedades civiles que otorguen becas conforme al artículo 83 </a:t>
            </a:r>
            <a:r>
              <a:rPr lang="es-ES" sz="1050" dirty="0" smtClean="0"/>
              <a:t>LISR.</a:t>
            </a:r>
          </a:p>
          <a:p>
            <a:r>
              <a:rPr lang="es-ES" sz="1050" dirty="0" smtClean="0"/>
              <a:t>Sociedades </a:t>
            </a:r>
            <a:r>
              <a:rPr lang="es-ES" sz="1050" dirty="0" smtClean="0"/>
              <a:t>y asociaciones civiles dedicadas a la investigación o preservación de la flora o fauna silvestre; reproducción de especies en peligro de extinción y conservación de su </a:t>
            </a:r>
            <a:r>
              <a:rPr lang="es-ES" sz="1050" dirty="0" smtClean="0"/>
              <a:t>hábitat.</a:t>
            </a:r>
          </a:p>
          <a:p>
            <a:r>
              <a:rPr lang="es-ES" sz="1050" dirty="0" smtClean="0"/>
              <a:t>Los </a:t>
            </a:r>
            <a:r>
              <a:rPr lang="es-ES" sz="1050" dirty="0" smtClean="0"/>
              <a:t>partidos y asociaciones políticas legalmente </a:t>
            </a:r>
            <a:r>
              <a:rPr lang="es-ES" sz="1050" dirty="0" smtClean="0"/>
              <a:t>reconocidos.</a:t>
            </a:r>
          </a:p>
          <a:p>
            <a:r>
              <a:rPr lang="es-ES" sz="1050" dirty="0" smtClean="0"/>
              <a:t>La </a:t>
            </a:r>
            <a:r>
              <a:rPr lang="es-ES" sz="1050" dirty="0" smtClean="0"/>
              <a:t>Federación, los Estado, los Municipios y las instituciones que estén obligadas a entregar al Gobierno Federal el importe íntegro de su remanente de operación.</a:t>
            </a:r>
          </a:p>
          <a:p>
            <a:endParaRPr lang="es-ES" sz="10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Datos y documentos de identificación a recabar.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Nombre completo o razón social (nacional o extranjero).</a:t>
            </a:r>
          </a:p>
          <a:p>
            <a:r>
              <a:rPr lang="es-MX" dirty="0" smtClean="0"/>
              <a:t>Fecha de nacimiento o fecha de constitución.</a:t>
            </a:r>
          </a:p>
          <a:p>
            <a:r>
              <a:rPr lang="es-MX" dirty="0" smtClean="0"/>
              <a:t>Actividad, ocupacion, profesión o a que se dedique el cliente.</a:t>
            </a:r>
          </a:p>
          <a:p>
            <a:r>
              <a:rPr lang="es-MX" dirty="0" smtClean="0"/>
              <a:t>Domicilio particular.</a:t>
            </a:r>
          </a:p>
          <a:p>
            <a:r>
              <a:rPr lang="es-MX" dirty="0" smtClean="0"/>
              <a:t>No. Telefónico y correo electrónico.</a:t>
            </a:r>
          </a:p>
          <a:p>
            <a:r>
              <a:rPr lang="es-MX" dirty="0" smtClean="0"/>
              <a:t>Curp y RFC (cuando cuente con ellas).</a:t>
            </a:r>
          </a:p>
          <a:p>
            <a:r>
              <a:rPr lang="es-MX" dirty="0" smtClean="0"/>
              <a:t>Comprobante de domicilio.</a:t>
            </a:r>
          </a:p>
        </p:txBody>
      </p:sp>
    </p:spTree>
    <p:extLst>
      <p:ext uri="{BB962C8B-B14F-4D97-AF65-F5344CB8AC3E}">
        <p14:creationId xmlns:p14="http://schemas.microsoft.com/office/powerpoint/2010/main" xmlns="" val="22522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Formatos </a:t>
            </a:r>
            <a:r>
              <a:rPr lang="es-MX" dirty="0"/>
              <a:t>de Identificación del cliente fisico o moral.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>
              <a:hlinkClick r:id="rId2" action="ppaction://hlinkfile"/>
            </a:endParaRPr>
          </a:p>
          <a:p>
            <a:r>
              <a:rPr lang="es-MX" dirty="0" smtClean="0">
                <a:hlinkClick r:id="rId2" action="ppaction://hlinkfile"/>
              </a:rPr>
              <a:t>C:\Users\ljimenez.PROLECSA\Desktop\cir_32_anexo_ 1_FORMATO DE IDENTIFICACION PERSONA FISICA-1 Final.pdf</a:t>
            </a:r>
            <a:endParaRPr lang="es-MX" dirty="0" smtClean="0"/>
          </a:p>
          <a:p>
            <a:r>
              <a:rPr lang="es-MX" dirty="0" smtClean="0">
                <a:hlinkClick r:id="rId3" action="ppaction://hlinkfile"/>
              </a:rPr>
              <a:t>C:\Users\ljimenez.PROLECSA\Desktop\cir_32_anexo_2_FORMATO DE IDENTIFICACION PERSONA MORAL-1 FINAL.pdf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108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Documentos necesarios para la conformación del expediente.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Formato de Identificación del cliente fisico o moral.</a:t>
            </a:r>
          </a:p>
          <a:p>
            <a:r>
              <a:rPr lang="es-MX" dirty="0" smtClean="0"/>
              <a:t>Hoja del resultado de la venta con el registro público vehícular.</a:t>
            </a:r>
          </a:p>
          <a:p>
            <a:r>
              <a:rPr lang="es-MX" dirty="0" smtClean="0"/>
              <a:t>Recibos de pago; identificando el tipo de pago junto con su comprobante de la transacción.</a:t>
            </a:r>
          </a:p>
          <a:p>
            <a:r>
              <a:rPr lang="es-MX" dirty="0" smtClean="0"/>
              <a:t>Copia de identificación, curp, RFC.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5006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Actividades vulnerables a considerar.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La comercialización o distribución profesional de vehículos, nuevos o usados.</a:t>
            </a:r>
          </a:p>
          <a:p>
            <a:r>
              <a:rPr lang="es-MX" dirty="0" smtClean="0"/>
              <a:t>No se permiten pagos en efectivo iguales o mayores a $234,458.40.</a:t>
            </a:r>
          </a:p>
          <a:p>
            <a:r>
              <a:rPr lang="es-MX" dirty="0" smtClean="0"/>
              <a:t>Unidades con un valor igual o mayor a $468,916.80 serán reportadas o con un pago de $100,000 </a:t>
            </a:r>
            <a:r>
              <a:rPr lang="es-MX" smtClean="0"/>
              <a:t>en </a:t>
            </a:r>
            <a:r>
              <a:rPr lang="es-MX" smtClean="0"/>
              <a:t>efectivo (45).</a:t>
            </a:r>
            <a:endParaRPr lang="es-MX" dirty="0" smtClean="0"/>
          </a:p>
          <a:p>
            <a:r>
              <a:rPr lang="es-MX" dirty="0" smtClean="0"/>
              <a:t>Se deben presentar las actividades vulnerables, dentro de los 17 días del mes siguiente.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15608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Multas por incumplimiento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8176515"/>
              </p:ext>
            </p:extLst>
          </p:nvPr>
        </p:nvGraphicFramePr>
        <p:xfrm>
          <a:off x="395536" y="1772816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1944216"/>
                <a:gridCol w="23146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INFRACCIÓN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MÍNIMA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MÁXIMA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1. No atender los </a:t>
                      </a:r>
                      <a:r>
                        <a:rPr lang="es-MX" dirty="0" smtClean="0"/>
                        <a:t>requerimientos </a:t>
                      </a:r>
                      <a:r>
                        <a:rPr lang="es-MX" dirty="0" smtClean="0"/>
                        <a:t>de </a:t>
                      </a:r>
                      <a:r>
                        <a:rPr lang="es-MX" dirty="0" smtClean="0"/>
                        <a:t>SHCP.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$14, 608.00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2. No identificar</a:t>
                      </a:r>
                      <a:r>
                        <a:rPr lang="es-MX" baseline="0" dirty="0" smtClean="0"/>
                        <a:t> a los clientes o usuarios con quienes se realizan actividades vulnerables.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3. No solicitar al cliente información</a:t>
                      </a:r>
                      <a:r>
                        <a:rPr lang="es-MX" baseline="0" dirty="0" smtClean="0"/>
                        <a:t> sobre su actividad ocupación, cuando se establezca relación de negocios.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4. No solicitar al cliente que participa</a:t>
                      </a:r>
                      <a:r>
                        <a:rPr lang="es-MX" baseline="0" dirty="0" smtClean="0"/>
                        <a:t> en actividades vulnerables si tiene </a:t>
                      </a:r>
                      <a:r>
                        <a:rPr lang="es-MX" baseline="0" dirty="0" smtClean="0"/>
                        <a:t>dueño o </a:t>
                      </a:r>
                      <a:r>
                        <a:rPr lang="es-MX" baseline="0" dirty="0" smtClean="0"/>
                        <a:t>beneficiario.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5. No custodiar</a:t>
                      </a:r>
                      <a:r>
                        <a:rPr lang="es-MX" baseline="0" dirty="0" smtClean="0"/>
                        <a:t>, proteger, resguardar y evitar la destrucción o ocultamiento de la información o documetación que sirva de soporte para la actividad vulnerable.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812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0931138"/>
              </p:ext>
            </p:extLst>
          </p:nvPr>
        </p:nvGraphicFramePr>
        <p:xfrm>
          <a:off x="395536" y="90872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1944216"/>
                <a:gridCol w="23146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INFRACCIÓN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MÍNIMA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MÁXIMA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6. No brindar las facilidades necesarias para que se lleve a cabo las visitas de verificación.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$14, 608.00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7. No presentar los avisos</a:t>
                      </a:r>
                      <a:r>
                        <a:rPr lang="es-MX" baseline="0" dirty="0" smtClean="0"/>
                        <a:t> en los tiempos y bajo la forma prevista por la ley.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  <a:p>
                      <a:pPr algn="ctr"/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8. </a:t>
                      </a:r>
                      <a:r>
                        <a:rPr lang="es-MX" baseline="0" dirty="0" smtClean="0"/>
                        <a:t> Presentar de manera extempóranea los avisos por la realización de las actividades vulnerables dentro de los 30 días siguientes a su vencimiento.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9. Presentar los avisos</a:t>
                      </a:r>
                      <a:r>
                        <a:rPr lang="es-MX" baseline="0" dirty="0" smtClean="0"/>
                        <a:t> con errores o sin los requisitos correspondientes.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$146,</a:t>
                      </a:r>
                      <a:r>
                        <a:rPr lang="es-MX" baseline="0" dirty="0" smtClean="0"/>
                        <a:t> 080.00</a:t>
                      </a:r>
                      <a:endParaRPr lang="es-MX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baseline="0" dirty="0" smtClean="0"/>
                        <a:t>10.  No identificar la forma de pago de las operaciones de los comprobantes que se expidan.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$14, 608.00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$730,</a:t>
                      </a:r>
                      <a:r>
                        <a:rPr lang="es-MX" baseline="0" dirty="0" smtClean="0"/>
                        <a:t> 400.00</a:t>
                      </a:r>
                      <a:endParaRPr lang="es-MX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994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21976636"/>
              </p:ext>
            </p:extLst>
          </p:nvPr>
        </p:nvGraphicFramePr>
        <p:xfrm>
          <a:off x="539552" y="908720"/>
          <a:ext cx="82296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1944216"/>
                <a:gridCol w="23146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INFRACCIÓN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MÍNIMA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MÁXIMA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11.</a:t>
                      </a:r>
                      <a:r>
                        <a:rPr lang="es-MX" baseline="0" dirty="0" smtClean="0"/>
                        <a:t> Omitir </a:t>
                      </a:r>
                      <a:r>
                        <a:rPr lang="es-MX" baseline="0" dirty="0" smtClean="0"/>
                        <a:t>o no presentar </a:t>
                      </a:r>
                      <a:r>
                        <a:rPr lang="es-MX" baseline="0" dirty="0" smtClean="0"/>
                        <a:t>avisos por las actividades vulnerables.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$730,</a:t>
                      </a:r>
                      <a:r>
                        <a:rPr lang="es-MX" baseline="0" dirty="0" smtClean="0"/>
                        <a:t> 400</a:t>
                      </a:r>
                      <a:r>
                        <a:rPr lang="es-MX" dirty="0" smtClean="0"/>
                        <a:t>.00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$4,</a:t>
                      </a:r>
                      <a:r>
                        <a:rPr lang="es-MX" baseline="0" dirty="0" smtClean="0"/>
                        <a:t> 747, 600.00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12. No cumplir</a:t>
                      </a:r>
                      <a:r>
                        <a:rPr lang="es-MX" baseline="0" dirty="0" smtClean="0"/>
                        <a:t> con las restricciones al efectivo.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$672, 900.00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smtClean="0"/>
                        <a:t>$4, 373, 850.00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45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914400"/>
          </a:xfrm>
        </p:spPr>
        <p:txBody>
          <a:bodyPr/>
          <a:lstStyle/>
          <a:p>
            <a:r>
              <a:rPr lang="es-ES" dirty="0" smtClean="0"/>
              <a:t>Régimen de personas físicas.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72737"/>
            <a:ext cx="7472364" cy="494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TM01859866[[fn=Macro]]</Template>
  <TotalTime>247</TotalTime>
  <Words>654</Words>
  <Application>Microsoft Office PowerPoint</Application>
  <PresentationFormat>Presentación en pantalla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Macro</vt:lpstr>
      <vt:lpstr>Ley Antilavado de Dinero</vt:lpstr>
      <vt:lpstr>Datos y documentos de identificación a recabar.</vt:lpstr>
      <vt:lpstr>Formatos de Identificación del cliente fisico o moral.</vt:lpstr>
      <vt:lpstr>Documentos necesarios para la conformación del expediente.</vt:lpstr>
      <vt:lpstr>Actividades vulnerables a considerar.</vt:lpstr>
      <vt:lpstr>Multas por incumplimiento</vt:lpstr>
      <vt:lpstr>Diapositiva 7</vt:lpstr>
      <vt:lpstr>Diapositiva 8</vt:lpstr>
      <vt:lpstr>Régimen de personas físicas.</vt:lpstr>
      <vt:lpstr>Régimen General de personas morales.</vt:lpstr>
      <vt:lpstr>Régimen de personas morales con fines n lucrativos.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 Antilavado de Dinero</dc:title>
  <dc:creator>Ludy Jimenez</dc:creator>
  <cp:lastModifiedBy>usuario</cp:lastModifiedBy>
  <cp:revision>13</cp:revision>
  <dcterms:created xsi:type="dcterms:W3CDTF">2016-02-11T19:59:40Z</dcterms:created>
  <dcterms:modified xsi:type="dcterms:W3CDTF">2016-02-15T15:58:21Z</dcterms:modified>
</cp:coreProperties>
</file>